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1.xml" ContentType="application/vnd.openxmlformats-officedocument.presentationml.comment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omments/comment2.xml" ContentType="application/vnd.openxmlformats-officedocument.presentationml.comments+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comments/comment3.xml" ContentType="application/vnd.openxmlformats-officedocument.presentationml.comments+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comments/comment1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10"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5" r:id="rId19"/>
    <p:sldId id="274"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293" r:id="rId54"/>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bb, Doug" initials="WD" lastIdx="1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8" d="100"/>
          <a:sy n="88" d="100"/>
        </p:scale>
        <p:origin x="269"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A0054F19-9EE9-45A9-ABD6-63C0410FC6BA}"/>
    <pc:docChg chg="">
      <pc:chgData name="" userId="" providerId="" clId="Web-{A0054F19-9EE9-45A9-ABD6-63C0410FC6BA}" dt="2019-08-30T15:02:04.468" v="14"/>
      <pc:docMkLst>
        <pc:docMk/>
      </pc:docMkLst>
      <pc:sldChg chg="addCm modCm">
        <pc:chgData name="" userId="" providerId="" clId="Web-{A0054F19-9EE9-45A9-ABD6-63C0410FC6BA}" dt="2019-08-30T14:17:05.801" v="1"/>
        <pc:sldMkLst>
          <pc:docMk/>
          <pc:sldMk cId="0" sldId="258"/>
        </pc:sldMkLst>
      </pc:sldChg>
      <pc:sldChg chg="addCm">
        <pc:chgData name="" userId="" providerId="" clId="Web-{A0054F19-9EE9-45A9-ABD6-63C0410FC6BA}" dt="2019-08-30T14:23:54.053" v="2"/>
        <pc:sldMkLst>
          <pc:docMk/>
          <pc:sldMk cId="0" sldId="265"/>
        </pc:sldMkLst>
      </pc:sldChg>
      <pc:sldChg chg="addCm">
        <pc:chgData name="" userId="" providerId="" clId="Web-{A0054F19-9EE9-45A9-ABD6-63C0410FC6BA}" dt="2019-08-30T14:30:20.820" v="3"/>
        <pc:sldMkLst>
          <pc:docMk/>
          <pc:sldMk cId="0" sldId="271"/>
        </pc:sldMkLst>
      </pc:sldChg>
      <pc:sldChg chg="addCm">
        <pc:chgData name="" userId="" providerId="" clId="Web-{A0054F19-9EE9-45A9-ABD6-63C0410FC6BA}" dt="2019-08-30T14:35:04.383" v="5"/>
        <pc:sldMkLst>
          <pc:docMk/>
          <pc:sldMk cId="0" sldId="274"/>
        </pc:sldMkLst>
      </pc:sldChg>
      <pc:sldChg chg="addCm">
        <pc:chgData name="" userId="" providerId="" clId="Web-{A0054F19-9EE9-45A9-ABD6-63C0410FC6BA}" dt="2019-08-30T14:33:02.649" v="4"/>
        <pc:sldMkLst>
          <pc:docMk/>
          <pc:sldMk cId="0" sldId="276"/>
        </pc:sldMkLst>
      </pc:sldChg>
      <pc:sldChg chg="addCm">
        <pc:chgData name="" userId="" providerId="" clId="Web-{A0054F19-9EE9-45A9-ABD6-63C0410FC6BA}" dt="2019-08-30T14:39:10.384" v="7"/>
        <pc:sldMkLst>
          <pc:docMk/>
          <pc:sldMk cId="0" sldId="277"/>
        </pc:sldMkLst>
      </pc:sldChg>
      <pc:sldChg chg="addCm">
        <pc:chgData name="" userId="" providerId="" clId="Web-{A0054F19-9EE9-45A9-ABD6-63C0410FC6BA}" dt="2019-08-30T14:44:10.198" v="8"/>
        <pc:sldMkLst>
          <pc:docMk/>
          <pc:sldMk cId="0" sldId="281"/>
        </pc:sldMkLst>
      </pc:sldChg>
      <pc:sldChg chg="addCm">
        <pc:chgData name="" userId="" providerId="" clId="Web-{A0054F19-9EE9-45A9-ABD6-63C0410FC6BA}" dt="2019-08-30T14:47:05.777" v="9"/>
        <pc:sldMkLst>
          <pc:docMk/>
          <pc:sldMk cId="0" sldId="284"/>
        </pc:sldMkLst>
      </pc:sldChg>
      <pc:sldChg chg="addCm">
        <pc:chgData name="" userId="" providerId="" clId="Web-{A0054F19-9EE9-45A9-ABD6-63C0410FC6BA}" dt="2019-08-30T14:52:08.575" v="10"/>
        <pc:sldMkLst>
          <pc:docMk/>
          <pc:sldMk cId="0" sldId="287"/>
        </pc:sldMkLst>
      </pc:sldChg>
      <pc:sldChg chg="addCm">
        <pc:chgData name="" userId="" providerId="" clId="Web-{A0054F19-9EE9-45A9-ABD6-63C0410FC6BA}" dt="2019-08-30T14:54:01.935" v="11"/>
        <pc:sldMkLst>
          <pc:docMk/>
          <pc:sldMk cId="0" sldId="288"/>
        </pc:sldMkLst>
      </pc:sldChg>
      <pc:sldChg chg="addCm">
        <pc:chgData name="" userId="" providerId="" clId="Web-{A0054F19-9EE9-45A9-ABD6-63C0410FC6BA}" dt="2019-08-30T14:55:32.779" v="13"/>
        <pc:sldMkLst>
          <pc:docMk/>
          <pc:sldMk cId="0" sldId="289"/>
        </pc:sldMkLst>
      </pc:sldChg>
      <pc:sldChg chg="addCm">
        <pc:chgData name="" userId="" providerId="" clId="Web-{A0054F19-9EE9-45A9-ABD6-63C0410FC6BA}" dt="2019-08-30T15:02:04.468" v="14"/>
        <pc:sldMkLst>
          <pc:docMk/>
          <pc:sldMk cId="0" sldId="300"/>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19-08-30T07:15:54.645" idx="1">
    <p:pos x="7091" y="326"/>
    <p:text>(invertebrate roundworm),   - all others give examples which makes nematodes seem like bacteria, virus or fungus which they are not.
</p:text>
    <p:extLst>
      <p:ext uri="{C676402C-5697-4E1C-873F-D02D1690AC5C}">
        <p15:threadingInfo xmlns:p15="http://schemas.microsoft.com/office/powerpoint/2012/main" timeZoneBias="42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19-08-30T07:54:01.935" idx="11">
    <p:pos x="5859" y="1032"/>
    <p:text>seems like it would read better to stack all of these bullet points in a normal list format under the intro sentence.
</p:text>
    <p:extLst>
      <p:ext uri="{C676402C-5697-4E1C-873F-D02D1690AC5C}">
        <p15:threadingInfo xmlns:p15="http://schemas.microsoft.com/office/powerpoint/2012/main" timeZoneBias="42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19-08-30T07:54:45.357" idx="12">
    <p:pos x="5760" y="1249"/>
    <p:text>needs a colon ??
</p:text>
    <p:extLst>
      <p:ext uri="{C676402C-5697-4E1C-873F-D02D1690AC5C}">
        <p15:threadingInfo xmlns:p15="http://schemas.microsoft.com/office/powerpoint/2012/main" timeZoneBias="420"/>
      </p:ext>
    </p:extLst>
  </p:cm>
  <p:cm authorId="1" dt="2019-08-30T07:55:32.779" idx="13">
    <p:pos x="5856" y="1345"/>
    <p:text>12 ???
</p:text>
    <p:extLst>
      <p:ext uri="{C676402C-5697-4E1C-873F-D02D1690AC5C}">
        <p15:threadingInfo xmlns:p15="http://schemas.microsoft.com/office/powerpoint/2012/main" timeZoneBias="42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19-08-30T08:02:04.468" idx="14">
    <p:pos x="5750" y="905"/>
    <p:text>...and replace.
</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8-30T07:23:54.053" idx="2">
    <p:pos x="6973" y="987"/>
    <p:text>I would start this sentence by saying "When appropriate, use pesticides in bait stations..."  - (there are many pests that cannot be controlled with baits in bait stations.)
</p:text>
    <p:extLst>
      <p:ext uri="{C676402C-5697-4E1C-873F-D02D1690AC5C}">
        <p15:threadingInfo xmlns:p15="http://schemas.microsoft.com/office/powerpoint/2012/main" timeZoneBias="4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8-30T07:30:20.820" idx="3">
    <p:pos x="7245" y="815"/>
    <p:text>Looks like this phrase should be part of the next bullet point or a heading over the next two bullet points??
</p:text>
    <p:extLst>
      <p:ext uri="{C676402C-5697-4E1C-873F-D02D1690AC5C}">
        <p15:threadingInfo xmlns:p15="http://schemas.microsoft.com/office/powerpoint/2012/main" timeZoneBias="4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9-08-30T07:35:04.383" idx="5">
    <p:pos x="5750" y="1168"/>
    <p:text>Needs a period after "Statement" ??
</p:text>
    <p:extLst>
      <p:ext uri="{C676402C-5697-4E1C-873F-D02D1690AC5C}">
        <p15:threadingInfo xmlns:p15="http://schemas.microsoft.com/office/powerpoint/2012/main" timeZoneBias="4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9-08-30T07:33:02.649" idx="4">
    <p:pos x="5760" y="824"/>
    <p:text>should there be a period between these two words?  It doesn't read right otherwise.
</p:text>
    <p:extLst>
      <p:ext uri="{C676402C-5697-4E1C-873F-D02D1690AC5C}">
        <p15:threadingInfo xmlns:p15="http://schemas.microsoft.com/office/powerpoint/2012/main" timeZoneBias="42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9-08-30T07:36:13.071" idx="6">
    <p:pos x="5968" y="570"/>
    <p:text>"Department" ??
</p:text>
    <p:extLst>
      <p:ext uri="{C676402C-5697-4E1C-873F-D02D1690AC5C}">
        <p15:threadingInfo xmlns:p15="http://schemas.microsoft.com/office/powerpoint/2012/main" timeZoneBias="420"/>
      </p:ext>
    </p:extLst>
  </p:cm>
  <p:cm authorId="1" dt="2019-08-30T07:39:10.384" idx="7">
    <p:pos x="6064" y="666"/>
    <p:text>I would put concerns about costs last, not first.  Safety should be first, method effectiveness second, time expended third, then customer satisfaction, liability and cost last.
</p:text>
    <p:extLst>
      <p:ext uri="{C676402C-5697-4E1C-873F-D02D1690AC5C}">
        <p15:threadingInfo xmlns:p15="http://schemas.microsoft.com/office/powerpoint/2012/main" timeZoneBias="42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9-08-30T07:44:10.198" idx="8">
    <p:pos x="5750" y="498"/>
    <p:text>sp
</p:text>
    <p:extLst>
      <p:ext uri="{C676402C-5697-4E1C-873F-D02D1690AC5C}">
        <p15:threadingInfo xmlns:p15="http://schemas.microsoft.com/office/powerpoint/2012/main" timeZoneBias="42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19-08-30T07:47:05.777" idx="9">
    <p:pos x="5687" y="217"/>
    <p:text>is this supposed to be a new bullet point?
</p:text>
    <p:extLst>
      <p:ext uri="{C676402C-5697-4E1C-873F-D02D1690AC5C}">
        <p15:threadingInfo xmlns:p15="http://schemas.microsoft.com/office/powerpoint/2012/main" timeZoneBias="42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19-08-30T07:52:08.575" idx="10">
    <p:pos x="5760" y="470"/>
    <p:text>This layout is confusing.  Not sure why the colon then a space then a partial sentence that turns into a long paragraph.  Breaking this into three or so short paragraphs or thoughts would read a lot better.
</p:text>
    <p:extLst>
      <p:ext uri="{C676402C-5697-4E1C-873F-D02D1690AC5C}">
        <p15:threadingInfo xmlns:p15="http://schemas.microsoft.com/office/powerpoint/2012/main" timeZoneBias="420"/>
      </p:ext>
    </p:extLst>
  </p:cm>
</p:cmLst>
</file>

<file path=ppt/diagrams/_rels/data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8.svg"/><Relationship Id="rId1" Type="http://schemas.openxmlformats.org/officeDocument/2006/relationships/image" Target="../media/image15.png"/><Relationship Id="rId4" Type="http://schemas.openxmlformats.org/officeDocument/2006/relationships/image" Target="../media/image30.svg"/></Relationships>
</file>

<file path=ppt/diagrams/_rels/data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3.png"/><Relationship Id="rId4" Type="http://schemas.openxmlformats.org/officeDocument/2006/relationships/image" Target="../media/image4.svg"/></Relationships>
</file>

<file path=ppt/diagrams/_rels/data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svg"/><Relationship Id="rId1" Type="http://schemas.openxmlformats.org/officeDocument/2006/relationships/image" Target="../media/image5.png"/><Relationship Id="rId4" Type="http://schemas.openxmlformats.org/officeDocument/2006/relationships/image" Target="../media/image12.svg"/></Relationships>
</file>

<file path=ppt/diagrams/_rels/data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svg"/><Relationship Id="rId1" Type="http://schemas.openxmlformats.org/officeDocument/2006/relationships/image" Target="../media/image7.png"/><Relationship Id="rId4" Type="http://schemas.openxmlformats.org/officeDocument/2006/relationships/image" Target="../media/image16.svg"/></Relationships>
</file>

<file path=ppt/diagrams/_rels/data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8.svg"/><Relationship Id="rId1" Type="http://schemas.openxmlformats.org/officeDocument/2006/relationships/image" Target="../media/image9.png"/><Relationship Id="rId4" Type="http://schemas.openxmlformats.org/officeDocument/2006/relationships/image" Target="../media/image20.svg"/></Relationships>
</file>

<file path=ppt/diagrams/_rels/data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2.svg"/><Relationship Id="rId1" Type="http://schemas.openxmlformats.org/officeDocument/2006/relationships/image" Target="../media/image11.png"/><Relationship Id="rId4" Type="http://schemas.openxmlformats.org/officeDocument/2006/relationships/image" Target="../media/image20.svg"/></Relationships>
</file>

<file path=ppt/diagrams/_rels/data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4.svg"/><Relationship Id="rId1" Type="http://schemas.openxmlformats.org/officeDocument/2006/relationships/image" Target="../media/image12.png"/><Relationship Id="rId4" Type="http://schemas.openxmlformats.org/officeDocument/2006/relationships/image" Target="../media/image16.svg"/></Relationships>
</file>

<file path=ppt/diagrams/_rels/drawing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8.svg"/><Relationship Id="rId1" Type="http://schemas.openxmlformats.org/officeDocument/2006/relationships/image" Target="../media/image15.png"/><Relationship Id="rId4" Type="http://schemas.openxmlformats.org/officeDocument/2006/relationships/image" Target="../media/image30.svg"/></Relationships>
</file>

<file path=ppt/diagrams/_rels/drawing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3.png"/><Relationship Id="rId4" Type="http://schemas.openxmlformats.org/officeDocument/2006/relationships/image" Target="../media/image4.svg"/></Relationships>
</file>

<file path=ppt/diagrams/_rels/drawing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svg"/><Relationship Id="rId1" Type="http://schemas.openxmlformats.org/officeDocument/2006/relationships/image" Target="../media/image5.png"/><Relationship Id="rId4" Type="http://schemas.openxmlformats.org/officeDocument/2006/relationships/image" Target="../media/image12.svg"/></Relationships>
</file>

<file path=ppt/diagrams/_rels/drawing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svg"/><Relationship Id="rId1" Type="http://schemas.openxmlformats.org/officeDocument/2006/relationships/image" Target="../media/image7.png"/><Relationship Id="rId4" Type="http://schemas.openxmlformats.org/officeDocument/2006/relationships/image" Target="../media/image16.svg"/></Relationships>
</file>

<file path=ppt/diagrams/_rels/drawing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8.svg"/><Relationship Id="rId1" Type="http://schemas.openxmlformats.org/officeDocument/2006/relationships/image" Target="../media/image9.png"/><Relationship Id="rId4" Type="http://schemas.openxmlformats.org/officeDocument/2006/relationships/image" Target="../media/image20.svg"/></Relationships>
</file>

<file path=ppt/diagrams/_rels/drawing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2.svg"/><Relationship Id="rId1" Type="http://schemas.openxmlformats.org/officeDocument/2006/relationships/image" Target="../media/image11.png"/><Relationship Id="rId4" Type="http://schemas.openxmlformats.org/officeDocument/2006/relationships/image" Target="../media/image20.svg"/></Relationships>
</file>

<file path=ppt/diagrams/_rels/drawing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4.svg"/><Relationship Id="rId1" Type="http://schemas.openxmlformats.org/officeDocument/2006/relationships/image" Target="../media/image12.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F66DDD-F50A-4E7E-A48A-D3FD9F543A74}" type="doc">
      <dgm:prSet loTypeId="urn:microsoft.com/office/officeart/2016/7/layout/VerticalDownArrowProcess" loCatId="process" qsTypeId="urn:microsoft.com/office/officeart/2005/8/quickstyle/simple4" qsCatId="simple" csTypeId="urn:microsoft.com/office/officeart/2005/8/colors/colorful2" csCatId="colorful"/>
      <dgm:spPr/>
      <dgm:t>
        <a:bodyPr/>
        <a:lstStyle/>
        <a:p>
          <a:endParaRPr lang="en-US"/>
        </a:p>
      </dgm:t>
    </dgm:pt>
    <dgm:pt modelId="{36C950F5-DFC6-41E4-BCF3-2C62F194667A}">
      <dgm:prSet/>
      <dgm:spPr/>
      <dgm:t>
        <a:bodyPr/>
        <a:lstStyle/>
        <a:p>
          <a:r>
            <a:rPr lang="en-US"/>
            <a:t>What Is Integrated Pest Management (IPM)?</a:t>
          </a:r>
        </a:p>
      </dgm:t>
    </dgm:pt>
    <dgm:pt modelId="{1654C98D-C011-41EC-91C8-DE7DCD467117}" type="parTrans" cxnId="{EBF24A13-6D4B-474F-B970-D4AA64C08FDA}">
      <dgm:prSet/>
      <dgm:spPr/>
      <dgm:t>
        <a:bodyPr/>
        <a:lstStyle/>
        <a:p>
          <a:endParaRPr lang="en-US"/>
        </a:p>
      </dgm:t>
    </dgm:pt>
    <dgm:pt modelId="{8AD0BE10-8DB1-45B4-84A4-0172E6143C50}" type="sibTrans" cxnId="{EBF24A13-6D4B-474F-B970-D4AA64C08FDA}">
      <dgm:prSet/>
      <dgm:spPr/>
      <dgm:t>
        <a:bodyPr/>
        <a:lstStyle/>
        <a:p>
          <a:endParaRPr lang="en-US"/>
        </a:p>
      </dgm:t>
    </dgm:pt>
    <dgm:pt modelId="{49069EF8-A09C-4080-AAB2-CB4FC1429489}">
      <dgm:prSet/>
      <dgm:spPr/>
      <dgm:t>
        <a:bodyPr/>
        <a:lstStyle/>
        <a:p>
          <a:r>
            <a:rPr lang="en-US" dirty="0"/>
            <a:t>Integrated pest management, or IPM, is a process you can use to solve pest problems while minimizing risks to people and the environment. IPM can be used to manage all kinds of pests anywhere–in urban, agricultural, and wildland or natural areas.</a:t>
          </a:r>
        </a:p>
      </dgm:t>
    </dgm:pt>
    <dgm:pt modelId="{187438E1-58E0-450F-B61E-A9262588D95C}" type="parTrans" cxnId="{488C078C-F8A6-46C9-B9EF-17BEAEE6200C}">
      <dgm:prSet/>
      <dgm:spPr/>
      <dgm:t>
        <a:bodyPr/>
        <a:lstStyle/>
        <a:p>
          <a:endParaRPr lang="en-US"/>
        </a:p>
      </dgm:t>
    </dgm:pt>
    <dgm:pt modelId="{FF78C21A-63B8-44F8-B1EF-5A5BC9FCAA68}" type="sibTrans" cxnId="{488C078C-F8A6-46C9-B9EF-17BEAEE6200C}">
      <dgm:prSet/>
      <dgm:spPr/>
      <dgm:t>
        <a:bodyPr/>
        <a:lstStyle/>
        <a:p>
          <a:endParaRPr lang="en-US"/>
        </a:p>
      </dgm:t>
    </dgm:pt>
    <dgm:pt modelId="{177276E2-FCDC-4AE4-819A-D0D1E4932363}">
      <dgm:prSet/>
      <dgm:spPr/>
      <dgm:t>
        <a:bodyPr/>
        <a:lstStyle/>
        <a:p>
          <a:r>
            <a:rPr lang="en-US" dirty="0"/>
            <a:t>Definition of IPM</a:t>
          </a:r>
        </a:p>
      </dgm:t>
    </dgm:pt>
    <dgm:pt modelId="{C3BC5576-EDC3-40F4-84C9-106719A3907F}" type="parTrans" cxnId="{6A7FAB08-FB95-4CDF-9149-84EED6065C11}">
      <dgm:prSet/>
      <dgm:spPr/>
      <dgm:t>
        <a:bodyPr/>
        <a:lstStyle/>
        <a:p>
          <a:endParaRPr lang="en-US"/>
        </a:p>
      </dgm:t>
    </dgm:pt>
    <dgm:pt modelId="{28AFFE79-1A7E-4CA6-B253-AE6DD129C387}" type="sibTrans" cxnId="{6A7FAB08-FB95-4CDF-9149-84EED6065C11}">
      <dgm:prSet/>
      <dgm:spPr/>
      <dgm:t>
        <a:bodyPr/>
        <a:lstStyle/>
        <a:p>
          <a:endParaRPr lang="en-US"/>
        </a:p>
      </dgm:t>
    </dgm:pt>
    <dgm:pt modelId="{D18DDC49-CD6D-4E10-B3E3-A01BF8214150}">
      <dgm:prSet/>
      <dgm:spPr/>
      <dgm:t>
        <a:bodyPr/>
        <a:lstStyle/>
        <a:p>
          <a:r>
            <a:rPr lang="en-US" dirty="0"/>
            <a:t>IPM is an ecosystem-based strategy that focuses on long-term prevention of pests or their damage through a combination of techniques such as biological control, habitat manipulation, modification of cultural practices, and use of resistant varieties. Pesticides are used only after monitoring indicates they are needed according to established guidelines, and treatments are made with the goal of removing only the target organism. Pest control materials are selected and applied in a manner that minimizes risks to human health, beneficial and </a:t>
          </a:r>
          <a:r>
            <a:rPr lang="en-US" dirty="0" err="1"/>
            <a:t>nontarget</a:t>
          </a:r>
          <a:r>
            <a:rPr lang="en-US" dirty="0"/>
            <a:t> organisms, and the environment.</a:t>
          </a:r>
        </a:p>
      </dgm:t>
    </dgm:pt>
    <dgm:pt modelId="{EB571C9A-66B6-45EE-8815-0268517B51F6}" type="parTrans" cxnId="{189E9C27-5163-4F5A-9C69-5BD6B73F7B0E}">
      <dgm:prSet/>
      <dgm:spPr/>
      <dgm:t>
        <a:bodyPr/>
        <a:lstStyle/>
        <a:p>
          <a:endParaRPr lang="en-US"/>
        </a:p>
      </dgm:t>
    </dgm:pt>
    <dgm:pt modelId="{4BD3ECEF-6C39-4CDB-8D2C-29292B420DB4}" type="sibTrans" cxnId="{189E9C27-5163-4F5A-9C69-5BD6B73F7B0E}">
      <dgm:prSet/>
      <dgm:spPr/>
      <dgm:t>
        <a:bodyPr/>
        <a:lstStyle/>
        <a:p>
          <a:endParaRPr lang="en-US"/>
        </a:p>
      </dgm:t>
    </dgm:pt>
    <dgm:pt modelId="{CDC032C9-E7F1-4700-AE0E-1B256FEB9DE1}" type="pres">
      <dgm:prSet presAssocID="{56F66DDD-F50A-4E7E-A48A-D3FD9F543A74}" presName="Name0" presStyleCnt="0">
        <dgm:presLayoutVars>
          <dgm:dir/>
          <dgm:animLvl val="lvl"/>
          <dgm:resizeHandles val="exact"/>
        </dgm:presLayoutVars>
      </dgm:prSet>
      <dgm:spPr/>
      <dgm:t>
        <a:bodyPr/>
        <a:lstStyle/>
        <a:p>
          <a:endParaRPr lang="en-US"/>
        </a:p>
      </dgm:t>
    </dgm:pt>
    <dgm:pt modelId="{4F739953-D29C-41CC-8FD1-FBE3FD45F98E}" type="pres">
      <dgm:prSet presAssocID="{36C950F5-DFC6-41E4-BCF3-2C62F194667A}" presName="boxAndChildren" presStyleCnt="0"/>
      <dgm:spPr/>
    </dgm:pt>
    <dgm:pt modelId="{66CA051B-82B3-4DF5-8AF1-CF9FBFA8CC07}" type="pres">
      <dgm:prSet presAssocID="{36C950F5-DFC6-41E4-BCF3-2C62F194667A}" presName="parentTextBox" presStyleLbl="alignNode1" presStyleIdx="0" presStyleCnt="1"/>
      <dgm:spPr/>
      <dgm:t>
        <a:bodyPr/>
        <a:lstStyle/>
        <a:p>
          <a:endParaRPr lang="en-US"/>
        </a:p>
      </dgm:t>
    </dgm:pt>
    <dgm:pt modelId="{3BB5A662-B908-47A5-87A6-44966D09AC30}" type="pres">
      <dgm:prSet presAssocID="{36C950F5-DFC6-41E4-BCF3-2C62F194667A}" presName="descendantBox" presStyleLbl="bgAccFollowNode1" presStyleIdx="0" presStyleCnt="1"/>
      <dgm:spPr/>
      <dgm:t>
        <a:bodyPr/>
        <a:lstStyle/>
        <a:p>
          <a:endParaRPr lang="en-US"/>
        </a:p>
      </dgm:t>
    </dgm:pt>
  </dgm:ptLst>
  <dgm:cxnLst>
    <dgm:cxn modelId="{189E9C27-5163-4F5A-9C69-5BD6B73F7B0E}" srcId="{177276E2-FCDC-4AE4-819A-D0D1E4932363}" destId="{D18DDC49-CD6D-4E10-B3E3-A01BF8214150}" srcOrd="0" destOrd="0" parTransId="{EB571C9A-66B6-45EE-8815-0268517B51F6}" sibTransId="{4BD3ECEF-6C39-4CDB-8D2C-29292B420DB4}"/>
    <dgm:cxn modelId="{6A7FAB08-FB95-4CDF-9149-84EED6065C11}" srcId="{36C950F5-DFC6-41E4-BCF3-2C62F194667A}" destId="{177276E2-FCDC-4AE4-819A-D0D1E4932363}" srcOrd="1" destOrd="0" parTransId="{C3BC5576-EDC3-40F4-84C9-106719A3907F}" sibTransId="{28AFFE79-1A7E-4CA6-B253-AE6DD129C387}"/>
    <dgm:cxn modelId="{3E172A3B-D826-41BF-AD30-B77B43F1AAA1}" type="presOf" srcId="{49069EF8-A09C-4080-AAB2-CB4FC1429489}" destId="{3BB5A662-B908-47A5-87A6-44966D09AC30}" srcOrd="0" destOrd="0" presId="urn:microsoft.com/office/officeart/2016/7/layout/VerticalDownArrowProcess"/>
    <dgm:cxn modelId="{79D13847-E4E0-4B0C-A03F-C341A0C8DF18}" type="presOf" srcId="{D18DDC49-CD6D-4E10-B3E3-A01BF8214150}" destId="{3BB5A662-B908-47A5-87A6-44966D09AC30}" srcOrd="0" destOrd="2" presId="urn:microsoft.com/office/officeart/2016/7/layout/VerticalDownArrowProcess"/>
    <dgm:cxn modelId="{EBF24A13-6D4B-474F-B970-D4AA64C08FDA}" srcId="{56F66DDD-F50A-4E7E-A48A-D3FD9F543A74}" destId="{36C950F5-DFC6-41E4-BCF3-2C62F194667A}" srcOrd="0" destOrd="0" parTransId="{1654C98D-C011-41EC-91C8-DE7DCD467117}" sibTransId="{8AD0BE10-8DB1-45B4-84A4-0172E6143C50}"/>
    <dgm:cxn modelId="{1337F5F2-B8B1-4B94-8AE3-46697038882F}" type="presOf" srcId="{177276E2-FCDC-4AE4-819A-D0D1E4932363}" destId="{3BB5A662-B908-47A5-87A6-44966D09AC30}" srcOrd="0" destOrd="1" presId="urn:microsoft.com/office/officeart/2016/7/layout/VerticalDownArrowProcess"/>
    <dgm:cxn modelId="{992BB045-196E-4A65-B4B6-0BC412AB4B05}" type="presOf" srcId="{56F66DDD-F50A-4E7E-A48A-D3FD9F543A74}" destId="{CDC032C9-E7F1-4700-AE0E-1B256FEB9DE1}" srcOrd="0" destOrd="0" presId="urn:microsoft.com/office/officeart/2016/7/layout/VerticalDownArrowProcess"/>
    <dgm:cxn modelId="{9C707B16-5FED-4DED-8B85-3728745D36FF}" type="presOf" srcId="{36C950F5-DFC6-41E4-BCF3-2C62F194667A}" destId="{66CA051B-82B3-4DF5-8AF1-CF9FBFA8CC07}" srcOrd="0" destOrd="0" presId="urn:microsoft.com/office/officeart/2016/7/layout/VerticalDownArrowProcess"/>
    <dgm:cxn modelId="{488C078C-F8A6-46C9-B9EF-17BEAEE6200C}" srcId="{36C950F5-DFC6-41E4-BCF3-2C62F194667A}" destId="{49069EF8-A09C-4080-AAB2-CB4FC1429489}" srcOrd="0" destOrd="0" parTransId="{187438E1-58E0-450F-B61E-A9262588D95C}" sibTransId="{FF78C21A-63B8-44F8-B1EF-5A5BC9FCAA68}"/>
    <dgm:cxn modelId="{2BFC2487-80D8-49E6-9CFE-079B98E7B4EA}" type="presParOf" srcId="{CDC032C9-E7F1-4700-AE0E-1B256FEB9DE1}" destId="{4F739953-D29C-41CC-8FD1-FBE3FD45F98E}" srcOrd="0" destOrd="0" presId="urn:microsoft.com/office/officeart/2016/7/layout/VerticalDownArrowProcess"/>
    <dgm:cxn modelId="{CC70AF98-607D-4560-AA84-515211CD25D9}" type="presParOf" srcId="{4F739953-D29C-41CC-8FD1-FBE3FD45F98E}" destId="{66CA051B-82B3-4DF5-8AF1-CF9FBFA8CC07}" srcOrd="0" destOrd="0" presId="urn:microsoft.com/office/officeart/2016/7/layout/VerticalDownArrowProcess"/>
    <dgm:cxn modelId="{15D42A00-36D9-4046-BEBD-53870273DC15}" type="presParOf" srcId="{4F739953-D29C-41CC-8FD1-FBE3FD45F98E}" destId="{3BB5A662-B908-47A5-87A6-44966D09AC30}" srcOrd="1"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472E1F7-CA6F-4F3B-BCF0-ECC474D8DB7D}"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94E6F578-EC03-4783-9A69-6B199F2CBB60}">
      <dgm:prSet/>
      <dgm:spPr/>
      <dgm:t>
        <a:bodyPr/>
        <a:lstStyle/>
        <a:p>
          <a:r>
            <a:rPr lang="en-US" b="1"/>
            <a:t>The Six IPM Program Essentials</a:t>
          </a:r>
          <a:endParaRPr lang="en-US"/>
        </a:p>
      </dgm:t>
    </dgm:pt>
    <dgm:pt modelId="{7E7E66DE-DA83-4441-B59E-BC36CF17CD6B}" type="parTrans" cxnId="{755CCBB6-FEB1-471B-9234-972D81034575}">
      <dgm:prSet/>
      <dgm:spPr/>
      <dgm:t>
        <a:bodyPr/>
        <a:lstStyle/>
        <a:p>
          <a:endParaRPr lang="en-US"/>
        </a:p>
      </dgm:t>
    </dgm:pt>
    <dgm:pt modelId="{17E511A0-0150-4957-82A3-5F015D577EA6}" type="sibTrans" cxnId="{755CCBB6-FEB1-471B-9234-972D81034575}">
      <dgm:prSet/>
      <dgm:spPr/>
      <dgm:t>
        <a:bodyPr/>
        <a:lstStyle/>
        <a:p>
          <a:endParaRPr lang="en-US"/>
        </a:p>
      </dgm:t>
    </dgm:pt>
    <dgm:pt modelId="{7C03AFCB-2133-4E64-A3CA-4721BD76DE24}">
      <dgm:prSet/>
      <dgm:spPr/>
      <dgm:t>
        <a:bodyPr/>
        <a:lstStyle/>
        <a:p>
          <a:r>
            <a:rPr lang="en-US" b="1"/>
            <a:t>Monitoring. </a:t>
          </a:r>
          <a:r>
            <a:rPr lang="en-US"/>
            <a:t>This includes regular site inspections and trapping to determine the types and infestation levels of pests at each site.</a:t>
          </a:r>
        </a:p>
      </dgm:t>
    </dgm:pt>
    <dgm:pt modelId="{BED3936A-4DD2-4DF8-BE16-F7CFB82F2F6E}" type="parTrans" cxnId="{B8CC08EE-FB92-4ED3-B991-4848EE33305C}">
      <dgm:prSet/>
      <dgm:spPr/>
      <dgm:t>
        <a:bodyPr/>
        <a:lstStyle/>
        <a:p>
          <a:endParaRPr lang="en-US"/>
        </a:p>
      </dgm:t>
    </dgm:pt>
    <dgm:pt modelId="{E7DB0ED2-0760-4D3B-98AA-133E03CA83BF}" type="sibTrans" cxnId="{B8CC08EE-FB92-4ED3-B991-4848EE33305C}">
      <dgm:prSet/>
      <dgm:spPr/>
      <dgm:t>
        <a:bodyPr/>
        <a:lstStyle/>
        <a:p>
          <a:endParaRPr lang="en-US"/>
        </a:p>
      </dgm:t>
    </dgm:pt>
    <dgm:pt modelId="{DAA93D12-DD37-4FC5-80A5-29BFA8F88BBC}">
      <dgm:prSet/>
      <dgm:spPr/>
      <dgm:t>
        <a:bodyPr/>
        <a:lstStyle/>
        <a:p>
          <a:r>
            <a:rPr lang="en-US" b="1"/>
            <a:t>Record-Keeping. </a:t>
          </a:r>
          <a:r>
            <a:rPr lang="en-US"/>
            <a:t>A record-keeping system is essential to establish trends and patterns in pest outbreaks. Information recorded at every inspection or treatment should include pest identification, population size, distribution, recommendations for future prevention, and complete information on the treatment action.</a:t>
          </a:r>
        </a:p>
      </dgm:t>
    </dgm:pt>
    <dgm:pt modelId="{07B3DB0F-BC60-4DD5-BB89-CBE071D5D143}" type="parTrans" cxnId="{FD14D09F-2C9B-4B1F-AB2A-94A60637981D}">
      <dgm:prSet/>
      <dgm:spPr/>
      <dgm:t>
        <a:bodyPr/>
        <a:lstStyle/>
        <a:p>
          <a:endParaRPr lang="en-US"/>
        </a:p>
      </dgm:t>
    </dgm:pt>
    <dgm:pt modelId="{0A850BD5-5D92-4A31-AEFC-E22D7D50AA55}" type="sibTrans" cxnId="{FD14D09F-2C9B-4B1F-AB2A-94A60637981D}">
      <dgm:prSet/>
      <dgm:spPr/>
      <dgm:t>
        <a:bodyPr/>
        <a:lstStyle/>
        <a:p>
          <a:endParaRPr lang="en-US"/>
        </a:p>
      </dgm:t>
    </dgm:pt>
    <dgm:pt modelId="{33011A22-69E1-4855-86C6-075BB155BAEC}">
      <dgm:prSet/>
      <dgm:spPr/>
      <dgm:t>
        <a:bodyPr/>
        <a:lstStyle/>
        <a:p>
          <a:r>
            <a:rPr lang="en-US" b="1"/>
            <a:t>Action Levels. </a:t>
          </a:r>
          <a:r>
            <a:rPr lang="en-US"/>
            <a:t>Pests are virtually never eradicated. An action level is the population size which requires remedial action for human health, economic, or aesthetic reasons.</a:t>
          </a:r>
        </a:p>
      </dgm:t>
    </dgm:pt>
    <dgm:pt modelId="{713344E6-47C1-4106-BA21-A9FF1BF8CBBA}" type="parTrans" cxnId="{FD54F9E8-F6C9-4DF5-8E4F-C56F4202E87E}">
      <dgm:prSet/>
      <dgm:spPr/>
      <dgm:t>
        <a:bodyPr/>
        <a:lstStyle/>
        <a:p>
          <a:endParaRPr lang="en-US"/>
        </a:p>
      </dgm:t>
    </dgm:pt>
    <dgm:pt modelId="{DE66F176-E643-4ADB-8EF1-83997337741A}" type="sibTrans" cxnId="{FD54F9E8-F6C9-4DF5-8E4F-C56F4202E87E}">
      <dgm:prSet/>
      <dgm:spPr/>
      <dgm:t>
        <a:bodyPr/>
        <a:lstStyle/>
        <a:p>
          <a:endParaRPr lang="en-US"/>
        </a:p>
      </dgm:t>
    </dgm:pt>
    <dgm:pt modelId="{0BF1732C-DB29-41D1-9642-7AC59AAEEB09}">
      <dgm:prSet/>
      <dgm:spPr/>
      <dgm:t>
        <a:bodyPr/>
        <a:lstStyle/>
        <a:p>
          <a:r>
            <a:rPr lang="en-US" b="1"/>
            <a:t>Prevention. </a:t>
          </a:r>
          <a:r>
            <a:rPr lang="en-US"/>
            <a:t>Preventive measures must be incorporated into the existing structures and designs for new structures. Prevention is and should be the primary means of pest control in an IPM program.</a:t>
          </a:r>
        </a:p>
      </dgm:t>
    </dgm:pt>
    <dgm:pt modelId="{56C4341E-26E0-45EF-A79F-46789ECF0D92}" type="parTrans" cxnId="{544C73CB-1F2C-4B8C-B583-E0E6C1FAC5FF}">
      <dgm:prSet/>
      <dgm:spPr/>
      <dgm:t>
        <a:bodyPr/>
        <a:lstStyle/>
        <a:p>
          <a:endParaRPr lang="en-US"/>
        </a:p>
      </dgm:t>
    </dgm:pt>
    <dgm:pt modelId="{4B56C181-19AD-4625-B859-F656500641C6}" type="sibTrans" cxnId="{544C73CB-1F2C-4B8C-B583-E0E6C1FAC5FF}">
      <dgm:prSet/>
      <dgm:spPr/>
      <dgm:t>
        <a:bodyPr/>
        <a:lstStyle/>
        <a:p>
          <a:endParaRPr lang="en-US"/>
        </a:p>
      </dgm:t>
    </dgm:pt>
    <dgm:pt modelId="{D94E0DF6-C5E4-4BF5-BD64-A8849F53FF14}">
      <dgm:prSet/>
      <dgm:spPr/>
      <dgm:t>
        <a:bodyPr/>
        <a:lstStyle/>
        <a:p>
          <a:r>
            <a:rPr lang="en-US" b="1"/>
            <a:t>Tactics Criteria. </a:t>
          </a:r>
          <a:r>
            <a:rPr lang="en-US"/>
            <a:t>Under IPM, chemicals should be used only as a last resort only, but when used, the least-toxic materials should be chosen, and applied to minimize exposure to humans and all non-target organisms.</a:t>
          </a:r>
        </a:p>
      </dgm:t>
    </dgm:pt>
    <dgm:pt modelId="{CD3E572A-3A64-4F3F-9F43-62FCF9A4A3F4}" type="parTrans" cxnId="{B8E065B5-2067-47DA-8874-07F53D97CB8B}">
      <dgm:prSet/>
      <dgm:spPr/>
      <dgm:t>
        <a:bodyPr/>
        <a:lstStyle/>
        <a:p>
          <a:endParaRPr lang="en-US"/>
        </a:p>
      </dgm:t>
    </dgm:pt>
    <dgm:pt modelId="{A7A03CBF-C910-48A9-A93C-37C2E2C19C3C}" type="sibTrans" cxnId="{B8E065B5-2067-47DA-8874-07F53D97CB8B}">
      <dgm:prSet/>
      <dgm:spPr/>
      <dgm:t>
        <a:bodyPr/>
        <a:lstStyle/>
        <a:p>
          <a:endParaRPr lang="en-US"/>
        </a:p>
      </dgm:t>
    </dgm:pt>
    <dgm:pt modelId="{0DC66FA8-F5B2-4EC7-9B9B-3E21C1E1EC17}">
      <dgm:prSet/>
      <dgm:spPr/>
      <dgm:t>
        <a:bodyPr/>
        <a:lstStyle/>
        <a:p>
          <a:r>
            <a:rPr lang="en-US" b="1"/>
            <a:t>Evaluation. </a:t>
          </a:r>
          <a:r>
            <a:rPr lang="en-US"/>
            <a:t>A regular evaluation program is essential to determine the success of the pest management strategies</a:t>
          </a:r>
        </a:p>
      </dgm:t>
    </dgm:pt>
    <dgm:pt modelId="{AABDED41-E4BF-40D7-B9B6-7EEB7E50B640}" type="parTrans" cxnId="{5A2A49DF-FE11-4B79-B3DA-ECD0EB11A326}">
      <dgm:prSet/>
      <dgm:spPr/>
      <dgm:t>
        <a:bodyPr/>
        <a:lstStyle/>
        <a:p>
          <a:endParaRPr lang="en-US"/>
        </a:p>
      </dgm:t>
    </dgm:pt>
    <dgm:pt modelId="{BEF0204B-23CE-4E89-A53E-858DACAE0DA0}" type="sibTrans" cxnId="{5A2A49DF-FE11-4B79-B3DA-ECD0EB11A326}">
      <dgm:prSet/>
      <dgm:spPr/>
      <dgm:t>
        <a:bodyPr/>
        <a:lstStyle/>
        <a:p>
          <a:endParaRPr lang="en-US"/>
        </a:p>
      </dgm:t>
    </dgm:pt>
    <dgm:pt modelId="{F9438F86-E881-4DBC-9D8D-201C380289C9}" type="pres">
      <dgm:prSet presAssocID="{A472E1F7-CA6F-4F3B-BCF0-ECC474D8DB7D}" presName="linear" presStyleCnt="0">
        <dgm:presLayoutVars>
          <dgm:animLvl val="lvl"/>
          <dgm:resizeHandles val="exact"/>
        </dgm:presLayoutVars>
      </dgm:prSet>
      <dgm:spPr/>
      <dgm:t>
        <a:bodyPr/>
        <a:lstStyle/>
        <a:p>
          <a:endParaRPr lang="en-US"/>
        </a:p>
      </dgm:t>
    </dgm:pt>
    <dgm:pt modelId="{50622198-5645-43E5-9113-91DA3FCB667D}" type="pres">
      <dgm:prSet presAssocID="{94E6F578-EC03-4783-9A69-6B199F2CBB60}" presName="parentText" presStyleLbl="node1" presStyleIdx="0" presStyleCnt="7">
        <dgm:presLayoutVars>
          <dgm:chMax val="0"/>
          <dgm:bulletEnabled val="1"/>
        </dgm:presLayoutVars>
      </dgm:prSet>
      <dgm:spPr/>
      <dgm:t>
        <a:bodyPr/>
        <a:lstStyle/>
        <a:p>
          <a:endParaRPr lang="en-US"/>
        </a:p>
      </dgm:t>
    </dgm:pt>
    <dgm:pt modelId="{CF5F79AC-8978-42E8-8015-D0D97B089F05}" type="pres">
      <dgm:prSet presAssocID="{17E511A0-0150-4957-82A3-5F015D577EA6}" presName="spacer" presStyleCnt="0"/>
      <dgm:spPr/>
    </dgm:pt>
    <dgm:pt modelId="{12DDDEE2-4A2E-454E-A021-B19ADDD6D40C}" type="pres">
      <dgm:prSet presAssocID="{7C03AFCB-2133-4E64-A3CA-4721BD76DE24}" presName="parentText" presStyleLbl="node1" presStyleIdx="1" presStyleCnt="7">
        <dgm:presLayoutVars>
          <dgm:chMax val="0"/>
          <dgm:bulletEnabled val="1"/>
        </dgm:presLayoutVars>
      </dgm:prSet>
      <dgm:spPr/>
      <dgm:t>
        <a:bodyPr/>
        <a:lstStyle/>
        <a:p>
          <a:endParaRPr lang="en-US"/>
        </a:p>
      </dgm:t>
    </dgm:pt>
    <dgm:pt modelId="{5E98E662-7AF6-44C0-9F05-EBBA08F836A4}" type="pres">
      <dgm:prSet presAssocID="{E7DB0ED2-0760-4D3B-98AA-133E03CA83BF}" presName="spacer" presStyleCnt="0"/>
      <dgm:spPr/>
    </dgm:pt>
    <dgm:pt modelId="{879730F7-8B79-4A97-A38A-E02F8E5CCC0A}" type="pres">
      <dgm:prSet presAssocID="{DAA93D12-DD37-4FC5-80A5-29BFA8F88BBC}" presName="parentText" presStyleLbl="node1" presStyleIdx="2" presStyleCnt="7">
        <dgm:presLayoutVars>
          <dgm:chMax val="0"/>
          <dgm:bulletEnabled val="1"/>
        </dgm:presLayoutVars>
      </dgm:prSet>
      <dgm:spPr/>
      <dgm:t>
        <a:bodyPr/>
        <a:lstStyle/>
        <a:p>
          <a:endParaRPr lang="en-US"/>
        </a:p>
      </dgm:t>
    </dgm:pt>
    <dgm:pt modelId="{561EF59F-8657-43B8-B80E-A3D6D10D08F9}" type="pres">
      <dgm:prSet presAssocID="{0A850BD5-5D92-4A31-AEFC-E22D7D50AA55}" presName="spacer" presStyleCnt="0"/>
      <dgm:spPr/>
    </dgm:pt>
    <dgm:pt modelId="{E9F0BF6C-A934-4DC5-9B23-8232950BF710}" type="pres">
      <dgm:prSet presAssocID="{33011A22-69E1-4855-86C6-075BB155BAEC}" presName="parentText" presStyleLbl="node1" presStyleIdx="3" presStyleCnt="7">
        <dgm:presLayoutVars>
          <dgm:chMax val="0"/>
          <dgm:bulletEnabled val="1"/>
        </dgm:presLayoutVars>
      </dgm:prSet>
      <dgm:spPr/>
      <dgm:t>
        <a:bodyPr/>
        <a:lstStyle/>
        <a:p>
          <a:endParaRPr lang="en-US"/>
        </a:p>
      </dgm:t>
    </dgm:pt>
    <dgm:pt modelId="{BFADE68E-39D2-47EB-AD88-C8397A82F78E}" type="pres">
      <dgm:prSet presAssocID="{DE66F176-E643-4ADB-8EF1-83997337741A}" presName="spacer" presStyleCnt="0"/>
      <dgm:spPr/>
    </dgm:pt>
    <dgm:pt modelId="{2A1EA15A-54CE-465B-AE2C-3E930754C7D0}" type="pres">
      <dgm:prSet presAssocID="{0BF1732C-DB29-41D1-9642-7AC59AAEEB09}" presName="parentText" presStyleLbl="node1" presStyleIdx="4" presStyleCnt="7">
        <dgm:presLayoutVars>
          <dgm:chMax val="0"/>
          <dgm:bulletEnabled val="1"/>
        </dgm:presLayoutVars>
      </dgm:prSet>
      <dgm:spPr/>
      <dgm:t>
        <a:bodyPr/>
        <a:lstStyle/>
        <a:p>
          <a:endParaRPr lang="en-US"/>
        </a:p>
      </dgm:t>
    </dgm:pt>
    <dgm:pt modelId="{D678B0BE-114B-462A-81FD-0EC5859D7B94}" type="pres">
      <dgm:prSet presAssocID="{4B56C181-19AD-4625-B859-F656500641C6}" presName="spacer" presStyleCnt="0"/>
      <dgm:spPr/>
    </dgm:pt>
    <dgm:pt modelId="{36DEF5A4-9542-4661-83D7-C2D9C8C37839}" type="pres">
      <dgm:prSet presAssocID="{D94E0DF6-C5E4-4BF5-BD64-A8849F53FF14}" presName="parentText" presStyleLbl="node1" presStyleIdx="5" presStyleCnt="7">
        <dgm:presLayoutVars>
          <dgm:chMax val="0"/>
          <dgm:bulletEnabled val="1"/>
        </dgm:presLayoutVars>
      </dgm:prSet>
      <dgm:spPr/>
      <dgm:t>
        <a:bodyPr/>
        <a:lstStyle/>
        <a:p>
          <a:endParaRPr lang="en-US"/>
        </a:p>
      </dgm:t>
    </dgm:pt>
    <dgm:pt modelId="{AA661FC3-AC14-461D-B721-2381A55AFFF2}" type="pres">
      <dgm:prSet presAssocID="{A7A03CBF-C910-48A9-A93C-37C2E2C19C3C}" presName="spacer" presStyleCnt="0"/>
      <dgm:spPr/>
    </dgm:pt>
    <dgm:pt modelId="{1BCB8C29-FAE8-4E8F-B192-064810D7B009}" type="pres">
      <dgm:prSet presAssocID="{0DC66FA8-F5B2-4EC7-9B9B-3E21C1E1EC17}" presName="parentText" presStyleLbl="node1" presStyleIdx="6" presStyleCnt="7">
        <dgm:presLayoutVars>
          <dgm:chMax val="0"/>
          <dgm:bulletEnabled val="1"/>
        </dgm:presLayoutVars>
      </dgm:prSet>
      <dgm:spPr/>
      <dgm:t>
        <a:bodyPr/>
        <a:lstStyle/>
        <a:p>
          <a:endParaRPr lang="en-US"/>
        </a:p>
      </dgm:t>
    </dgm:pt>
  </dgm:ptLst>
  <dgm:cxnLst>
    <dgm:cxn modelId="{D4388F00-5019-48F5-BEA0-2598B8B3C89D}" type="presOf" srcId="{94E6F578-EC03-4783-9A69-6B199F2CBB60}" destId="{50622198-5645-43E5-9113-91DA3FCB667D}" srcOrd="0" destOrd="0" presId="urn:microsoft.com/office/officeart/2005/8/layout/vList2"/>
    <dgm:cxn modelId="{B8E065B5-2067-47DA-8874-07F53D97CB8B}" srcId="{A472E1F7-CA6F-4F3B-BCF0-ECC474D8DB7D}" destId="{D94E0DF6-C5E4-4BF5-BD64-A8849F53FF14}" srcOrd="5" destOrd="0" parTransId="{CD3E572A-3A64-4F3F-9F43-62FCF9A4A3F4}" sibTransId="{A7A03CBF-C910-48A9-A93C-37C2E2C19C3C}"/>
    <dgm:cxn modelId="{F0EC8EC1-8629-430D-BA03-DA23D7C1962A}" type="presOf" srcId="{DAA93D12-DD37-4FC5-80A5-29BFA8F88BBC}" destId="{879730F7-8B79-4A97-A38A-E02F8E5CCC0A}" srcOrd="0" destOrd="0" presId="urn:microsoft.com/office/officeart/2005/8/layout/vList2"/>
    <dgm:cxn modelId="{CD3BD87F-3123-48BF-9B85-56359AA35A6A}" type="presOf" srcId="{7C03AFCB-2133-4E64-A3CA-4721BD76DE24}" destId="{12DDDEE2-4A2E-454E-A021-B19ADDD6D40C}" srcOrd="0" destOrd="0" presId="urn:microsoft.com/office/officeart/2005/8/layout/vList2"/>
    <dgm:cxn modelId="{FD54F9E8-F6C9-4DF5-8E4F-C56F4202E87E}" srcId="{A472E1F7-CA6F-4F3B-BCF0-ECC474D8DB7D}" destId="{33011A22-69E1-4855-86C6-075BB155BAEC}" srcOrd="3" destOrd="0" parTransId="{713344E6-47C1-4106-BA21-A9FF1BF8CBBA}" sibTransId="{DE66F176-E643-4ADB-8EF1-83997337741A}"/>
    <dgm:cxn modelId="{755CCBB6-FEB1-471B-9234-972D81034575}" srcId="{A472E1F7-CA6F-4F3B-BCF0-ECC474D8DB7D}" destId="{94E6F578-EC03-4783-9A69-6B199F2CBB60}" srcOrd="0" destOrd="0" parTransId="{7E7E66DE-DA83-4441-B59E-BC36CF17CD6B}" sibTransId="{17E511A0-0150-4957-82A3-5F015D577EA6}"/>
    <dgm:cxn modelId="{EDA631C3-8A27-4E4B-990A-7AD264CE4B0C}" type="presOf" srcId="{D94E0DF6-C5E4-4BF5-BD64-A8849F53FF14}" destId="{36DEF5A4-9542-4661-83D7-C2D9C8C37839}" srcOrd="0" destOrd="0" presId="urn:microsoft.com/office/officeart/2005/8/layout/vList2"/>
    <dgm:cxn modelId="{ACBF6670-4C61-4F8A-8A0B-B956373E4D18}" type="presOf" srcId="{0DC66FA8-F5B2-4EC7-9B9B-3E21C1E1EC17}" destId="{1BCB8C29-FAE8-4E8F-B192-064810D7B009}" srcOrd="0" destOrd="0" presId="urn:microsoft.com/office/officeart/2005/8/layout/vList2"/>
    <dgm:cxn modelId="{7309B61C-F32A-4DA7-A696-BB5BD5C450A8}" type="presOf" srcId="{0BF1732C-DB29-41D1-9642-7AC59AAEEB09}" destId="{2A1EA15A-54CE-465B-AE2C-3E930754C7D0}" srcOrd="0" destOrd="0" presId="urn:microsoft.com/office/officeart/2005/8/layout/vList2"/>
    <dgm:cxn modelId="{B1C6079B-E9AC-4140-9F53-45E43A96B7C1}" type="presOf" srcId="{33011A22-69E1-4855-86C6-075BB155BAEC}" destId="{E9F0BF6C-A934-4DC5-9B23-8232950BF710}" srcOrd="0" destOrd="0" presId="urn:microsoft.com/office/officeart/2005/8/layout/vList2"/>
    <dgm:cxn modelId="{FD14D09F-2C9B-4B1F-AB2A-94A60637981D}" srcId="{A472E1F7-CA6F-4F3B-BCF0-ECC474D8DB7D}" destId="{DAA93D12-DD37-4FC5-80A5-29BFA8F88BBC}" srcOrd="2" destOrd="0" parTransId="{07B3DB0F-BC60-4DD5-BB89-CBE071D5D143}" sibTransId="{0A850BD5-5D92-4A31-AEFC-E22D7D50AA55}"/>
    <dgm:cxn modelId="{544C73CB-1F2C-4B8C-B583-E0E6C1FAC5FF}" srcId="{A472E1F7-CA6F-4F3B-BCF0-ECC474D8DB7D}" destId="{0BF1732C-DB29-41D1-9642-7AC59AAEEB09}" srcOrd="4" destOrd="0" parTransId="{56C4341E-26E0-45EF-A79F-46789ECF0D92}" sibTransId="{4B56C181-19AD-4625-B859-F656500641C6}"/>
    <dgm:cxn modelId="{C950A71A-3A34-4ECF-9462-893DF1EB8387}" type="presOf" srcId="{A472E1F7-CA6F-4F3B-BCF0-ECC474D8DB7D}" destId="{F9438F86-E881-4DBC-9D8D-201C380289C9}" srcOrd="0" destOrd="0" presId="urn:microsoft.com/office/officeart/2005/8/layout/vList2"/>
    <dgm:cxn modelId="{B8CC08EE-FB92-4ED3-B991-4848EE33305C}" srcId="{A472E1F7-CA6F-4F3B-BCF0-ECC474D8DB7D}" destId="{7C03AFCB-2133-4E64-A3CA-4721BD76DE24}" srcOrd="1" destOrd="0" parTransId="{BED3936A-4DD2-4DF8-BE16-F7CFB82F2F6E}" sibTransId="{E7DB0ED2-0760-4D3B-98AA-133E03CA83BF}"/>
    <dgm:cxn modelId="{5A2A49DF-FE11-4B79-B3DA-ECD0EB11A326}" srcId="{A472E1F7-CA6F-4F3B-BCF0-ECC474D8DB7D}" destId="{0DC66FA8-F5B2-4EC7-9B9B-3E21C1E1EC17}" srcOrd="6" destOrd="0" parTransId="{AABDED41-E4BF-40D7-B9B6-7EEB7E50B640}" sibTransId="{BEF0204B-23CE-4E89-A53E-858DACAE0DA0}"/>
    <dgm:cxn modelId="{720CA19D-8490-4C4F-8A06-4923F0FC59E9}" type="presParOf" srcId="{F9438F86-E881-4DBC-9D8D-201C380289C9}" destId="{50622198-5645-43E5-9113-91DA3FCB667D}" srcOrd="0" destOrd="0" presId="urn:microsoft.com/office/officeart/2005/8/layout/vList2"/>
    <dgm:cxn modelId="{AFD8F02F-2029-45BE-B167-8BEF38CD7FFD}" type="presParOf" srcId="{F9438F86-E881-4DBC-9D8D-201C380289C9}" destId="{CF5F79AC-8978-42E8-8015-D0D97B089F05}" srcOrd="1" destOrd="0" presId="urn:microsoft.com/office/officeart/2005/8/layout/vList2"/>
    <dgm:cxn modelId="{9D4F91AB-962F-4368-BA40-4A6A799AB1E8}" type="presParOf" srcId="{F9438F86-E881-4DBC-9D8D-201C380289C9}" destId="{12DDDEE2-4A2E-454E-A021-B19ADDD6D40C}" srcOrd="2" destOrd="0" presId="urn:microsoft.com/office/officeart/2005/8/layout/vList2"/>
    <dgm:cxn modelId="{03F1BCF1-5D69-49BE-B7A1-9AC4B48254C5}" type="presParOf" srcId="{F9438F86-E881-4DBC-9D8D-201C380289C9}" destId="{5E98E662-7AF6-44C0-9F05-EBBA08F836A4}" srcOrd="3" destOrd="0" presId="urn:microsoft.com/office/officeart/2005/8/layout/vList2"/>
    <dgm:cxn modelId="{D4B438B4-8F6F-4238-B374-3A98E2BD5AE6}" type="presParOf" srcId="{F9438F86-E881-4DBC-9D8D-201C380289C9}" destId="{879730F7-8B79-4A97-A38A-E02F8E5CCC0A}" srcOrd="4" destOrd="0" presId="urn:microsoft.com/office/officeart/2005/8/layout/vList2"/>
    <dgm:cxn modelId="{2A6816C2-5517-461D-94CF-983E1FAA6142}" type="presParOf" srcId="{F9438F86-E881-4DBC-9D8D-201C380289C9}" destId="{561EF59F-8657-43B8-B80E-A3D6D10D08F9}" srcOrd="5" destOrd="0" presId="urn:microsoft.com/office/officeart/2005/8/layout/vList2"/>
    <dgm:cxn modelId="{F7C8109D-6E38-4433-B1D4-E0C09B3E41D7}" type="presParOf" srcId="{F9438F86-E881-4DBC-9D8D-201C380289C9}" destId="{E9F0BF6C-A934-4DC5-9B23-8232950BF710}" srcOrd="6" destOrd="0" presId="urn:microsoft.com/office/officeart/2005/8/layout/vList2"/>
    <dgm:cxn modelId="{D4F5ED7C-2C79-4FDD-A1C0-73FF42D983B5}" type="presParOf" srcId="{F9438F86-E881-4DBC-9D8D-201C380289C9}" destId="{BFADE68E-39D2-47EB-AD88-C8397A82F78E}" srcOrd="7" destOrd="0" presId="urn:microsoft.com/office/officeart/2005/8/layout/vList2"/>
    <dgm:cxn modelId="{AE25DB4E-3FDC-46CC-86DA-9F9F02194201}" type="presParOf" srcId="{F9438F86-E881-4DBC-9D8D-201C380289C9}" destId="{2A1EA15A-54CE-465B-AE2C-3E930754C7D0}" srcOrd="8" destOrd="0" presId="urn:microsoft.com/office/officeart/2005/8/layout/vList2"/>
    <dgm:cxn modelId="{6952B427-9605-4453-B2B3-7A6201C93922}" type="presParOf" srcId="{F9438F86-E881-4DBC-9D8D-201C380289C9}" destId="{D678B0BE-114B-462A-81FD-0EC5859D7B94}" srcOrd="9" destOrd="0" presId="urn:microsoft.com/office/officeart/2005/8/layout/vList2"/>
    <dgm:cxn modelId="{49424F11-446D-48C0-9431-A35FA4487516}" type="presParOf" srcId="{F9438F86-E881-4DBC-9D8D-201C380289C9}" destId="{36DEF5A4-9542-4661-83D7-C2D9C8C37839}" srcOrd="10" destOrd="0" presId="urn:microsoft.com/office/officeart/2005/8/layout/vList2"/>
    <dgm:cxn modelId="{5DC7766B-775C-484F-86F9-62408C62AA26}" type="presParOf" srcId="{F9438F86-E881-4DBC-9D8D-201C380289C9}" destId="{AA661FC3-AC14-461D-B721-2381A55AFFF2}" srcOrd="11" destOrd="0" presId="urn:microsoft.com/office/officeart/2005/8/layout/vList2"/>
    <dgm:cxn modelId="{C49D5C99-761C-476B-89B7-970D85A7B0A3}" type="presParOf" srcId="{F9438F86-E881-4DBC-9D8D-201C380289C9}" destId="{1BCB8C29-FAE8-4E8F-B192-064810D7B009}"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83460B7-AA1A-4B92-9F40-D3443A139ADD}"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588D7C6C-C6DB-4DA8-B841-775E82834014}">
      <dgm:prSet/>
      <dgm:spPr/>
      <dgm:t>
        <a:bodyPr/>
        <a:lstStyle/>
        <a:p>
          <a:r>
            <a:rPr lang="en-US" b="1"/>
            <a:t>Benefits of IPM</a:t>
          </a:r>
          <a:endParaRPr lang="en-US"/>
        </a:p>
      </dgm:t>
    </dgm:pt>
    <dgm:pt modelId="{8B3CCA64-0B28-43C2-A8B9-DD116E6A14B2}" type="parTrans" cxnId="{C5D9D154-E258-4DC7-8094-A7D873E68DEF}">
      <dgm:prSet/>
      <dgm:spPr/>
      <dgm:t>
        <a:bodyPr/>
        <a:lstStyle/>
        <a:p>
          <a:endParaRPr lang="en-US"/>
        </a:p>
      </dgm:t>
    </dgm:pt>
    <dgm:pt modelId="{61A579F9-4CAB-4911-91E6-81E3F23B3025}" type="sibTrans" cxnId="{C5D9D154-E258-4DC7-8094-A7D873E68DEF}">
      <dgm:prSet/>
      <dgm:spPr/>
      <dgm:t>
        <a:bodyPr/>
        <a:lstStyle/>
        <a:p>
          <a:endParaRPr lang="en-US"/>
        </a:p>
      </dgm:t>
    </dgm:pt>
    <dgm:pt modelId="{31DC5D9B-784E-45D0-87D4-B4A044C32D30}">
      <dgm:prSet/>
      <dgm:spPr/>
      <dgm:t>
        <a:bodyPr/>
        <a:lstStyle/>
        <a:p>
          <a:r>
            <a:rPr lang="en-US"/>
            <a:t>Economists and IPM researchers have worked for decades to develop methodology to assign a dollar value to the use of IPM technologies in agriculture. It has thus far been difficult to extract an exact dollar figure as to the cost savings of IPM implementation, although there has been general unanimous agreement that dollar savings are significant. Considering the cost of chemical pesticides and their application, even the reduction of one pesticide application can amount to a considerable reduction in pest control costs.</a:t>
          </a:r>
        </a:p>
      </dgm:t>
    </dgm:pt>
    <dgm:pt modelId="{27623EF9-E7CF-4A6F-8CD0-A9467B711372}" type="parTrans" cxnId="{28640829-9710-4B9F-9597-BCF4780625CE}">
      <dgm:prSet/>
      <dgm:spPr/>
      <dgm:t>
        <a:bodyPr/>
        <a:lstStyle/>
        <a:p>
          <a:endParaRPr lang="en-US"/>
        </a:p>
      </dgm:t>
    </dgm:pt>
    <dgm:pt modelId="{9D37BE00-AE68-41C3-9256-0919617100CA}" type="sibTrans" cxnId="{28640829-9710-4B9F-9597-BCF4780625CE}">
      <dgm:prSet/>
      <dgm:spPr/>
      <dgm:t>
        <a:bodyPr/>
        <a:lstStyle/>
        <a:p>
          <a:endParaRPr lang="en-US"/>
        </a:p>
      </dgm:t>
    </dgm:pt>
    <dgm:pt modelId="{5DEBA3B0-4119-4077-ABC4-EC56618C420C}" type="pres">
      <dgm:prSet presAssocID="{083460B7-AA1A-4B92-9F40-D3443A139ADD}" presName="linear" presStyleCnt="0">
        <dgm:presLayoutVars>
          <dgm:animLvl val="lvl"/>
          <dgm:resizeHandles val="exact"/>
        </dgm:presLayoutVars>
      </dgm:prSet>
      <dgm:spPr/>
      <dgm:t>
        <a:bodyPr/>
        <a:lstStyle/>
        <a:p>
          <a:endParaRPr lang="en-US"/>
        </a:p>
      </dgm:t>
    </dgm:pt>
    <dgm:pt modelId="{7DD0FCA2-3F21-4F30-9CEA-802FF44D28A0}" type="pres">
      <dgm:prSet presAssocID="{588D7C6C-C6DB-4DA8-B841-775E82834014}" presName="parentText" presStyleLbl="node1" presStyleIdx="0" presStyleCnt="2">
        <dgm:presLayoutVars>
          <dgm:chMax val="0"/>
          <dgm:bulletEnabled val="1"/>
        </dgm:presLayoutVars>
      </dgm:prSet>
      <dgm:spPr/>
      <dgm:t>
        <a:bodyPr/>
        <a:lstStyle/>
        <a:p>
          <a:endParaRPr lang="en-US"/>
        </a:p>
      </dgm:t>
    </dgm:pt>
    <dgm:pt modelId="{5D68FF66-581D-47BF-958B-0CF5C55C9BFF}" type="pres">
      <dgm:prSet presAssocID="{61A579F9-4CAB-4911-91E6-81E3F23B3025}" presName="spacer" presStyleCnt="0"/>
      <dgm:spPr/>
    </dgm:pt>
    <dgm:pt modelId="{29DE5FD4-C659-46A1-8D16-F707E796DFE0}" type="pres">
      <dgm:prSet presAssocID="{31DC5D9B-784E-45D0-87D4-B4A044C32D30}" presName="parentText" presStyleLbl="node1" presStyleIdx="1" presStyleCnt="2">
        <dgm:presLayoutVars>
          <dgm:chMax val="0"/>
          <dgm:bulletEnabled val="1"/>
        </dgm:presLayoutVars>
      </dgm:prSet>
      <dgm:spPr/>
      <dgm:t>
        <a:bodyPr/>
        <a:lstStyle/>
        <a:p>
          <a:endParaRPr lang="en-US"/>
        </a:p>
      </dgm:t>
    </dgm:pt>
  </dgm:ptLst>
  <dgm:cxnLst>
    <dgm:cxn modelId="{8801D2F9-A6E3-473E-86B5-4B44A922B736}" type="presOf" srcId="{588D7C6C-C6DB-4DA8-B841-775E82834014}" destId="{7DD0FCA2-3F21-4F30-9CEA-802FF44D28A0}" srcOrd="0" destOrd="0" presId="urn:microsoft.com/office/officeart/2005/8/layout/vList2"/>
    <dgm:cxn modelId="{9F73A9AA-E275-400C-BB68-D64F064E0E60}" type="presOf" srcId="{31DC5D9B-784E-45D0-87D4-B4A044C32D30}" destId="{29DE5FD4-C659-46A1-8D16-F707E796DFE0}" srcOrd="0" destOrd="0" presId="urn:microsoft.com/office/officeart/2005/8/layout/vList2"/>
    <dgm:cxn modelId="{C048574C-AA0A-4DF7-9872-31DA5745ED39}" type="presOf" srcId="{083460B7-AA1A-4B92-9F40-D3443A139ADD}" destId="{5DEBA3B0-4119-4077-ABC4-EC56618C420C}" srcOrd="0" destOrd="0" presId="urn:microsoft.com/office/officeart/2005/8/layout/vList2"/>
    <dgm:cxn modelId="{C5D9D154-E258-4DC7-8094-A7D873E68DEF}" srcId="{083460B7-AA1A-4B92-9F40-D3443A139ADD}" destId="{588D7C6C-C6DB-4DA8-B841-775E82834014}" srcOrd="0" destOrd="0" parTransId="{8B3CCA64-0B28-43C2-A8B9-DD116E6A14B2}" sibTransId="{61A579F9-4CAB-4911-91E6-81E3F23B3025}"/>
    <dgm:cxn modelId="{28640829-9710-4B9F-9597-BCF4780625CE}" srcId="{083460B7-AA1A-4B92-9F40-D3443A139ADD}" destId="{31DC5D9B-784E-45D0-87D4-B4A044C32D30}" srcOrd="1" destOrd="0" parTransId="{27623EF9-E7CF-4A6F-8CD0-A9467B711372}" sibTransId="{9D37BE00-AE68-41C3-9256-0919617100CA}"/>
    <dgm:cxn modelId="{4B0978A3-CF0F-412B-A1AE-919533DC911B}" type="presParOf" srcId="{5DEBA3B0-4119-4077-ABC4-EC56618C420C}" destId="{7DD0FCA2-3F21-4F30-9CEA-802FF44D28A0}" srcOrd="0" destOrd="0" presId="urn:microsoft.com/office/officeart/2005/8/layout/vList2"/>
    <dgm:cxn modelId="{42A233FC-71EC-4BEC-A9F7-052641EB6D69}" type="presParOf" srcId="{5DEBA3B0-4119-4077-ABC4-EC56618C420C}" destId="{5D68FF66-581D-47BF-958B-0CF5C55C9BFF}" srcOrd="1" destOrd="0" presId="urn:microsoft.com/office/officeart/2005/8/layout/vList2"/>
    <dgm:cxn modelId="{49A191F8-0795-4FF2-936A-8E8EEE9CC450}" type="presParOf" srcId="{5DEBA3B0-4119-4077-ABC4-EC56618C420C}" destId="{29DE5FD4-C659-46A1-8D16-F707E796DFE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65DC330-9231-4D76-B04F-7564C93801DB}"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225C3DA5-234F-499E-8A0C-2C45BD4218A8}">
      <dgm:prSet/>
      <dgm:spPr/>
      <dgm:t>
        <a:bodyPr/>
        <a:lstStyle/>
        <a:p>
          <a:r>
            <a:rPr lang="en-US"/>
            <a:t>IPM offers several benefits. It helps to:</a:t>
          </a:r>
        </a:p>
      </dgm:t>
    </dgm:pt>
    <dgm:pt modelId="{BF2A57EB-B107-48AD-A174-1499236E5B9A}" type="parTrans" cxnId="{619353C1-C230-4751-8B07-F5020ACB54CA}">
      <dgm:prSet/>
      <dgm:spPr/>
      <dgm:t>
        <a:bodyPr/>
        <a:lstStyle/>
        <a:p>
          <a:endParaRPr lang="en-US"/>
        </a:p>
      </dgm:t>
    </dgm:pt>
    <dgm:pt modelId="{083655E4-AA2F-4764-8A2C-72B3E38504A5}" type="sibTrans" cxnId="{619353C1-C230-4751-8B07-F5020ACB54CA}">
      <dgm:prSet/>
      <dgm:spPr/>
      <dgm:t>
        <a:bodyPr/>
        <a:lstStyle/>
        <a:p>
          <a:endParaRPr lang="en-US"/>
        </a:p>
      </dgm:t>
    </dgm:pt>
    <dgm:pt modelId="{FECE227E-019A-4024-98E1-AFD7453B1BCE}">
      <dgm:prSet/>
      <dgm:spPr/>
      <dgm:t>
        <a:bodyPr/>
        <a:lstStyle/>
        <a:p>
          <a:r>
            <a:rPr lang="en-US"/>
            <a:t>Reduce the number of pests.</a:t>
          </a:r>
        </a:p>
      </dgm:t>
    </dgm:pt>
    <dgm:pt modelId="{B9556605-29CB-4236-B7C4-7CC29AE058D3}" type="parTrans" cxnId="{1F4668A9-73E8-4DBE-ADD1-896BE52DF75D}">
      <dgm:prSet/>
      <dgm:spPr/>
      <dgm:t>
        <a:bodyPr/>
        <a:lstStyle/>
        <a:p>
          <a:endParaRPr lang="en-US"/>
        </a:p>
      </dgm:t>
    </dgm:pt>
    <dgm:pt modelId="{3282CE68-F9DF-40F4-A4BF-377406D19000}" type="sibTrans" cxnId="{1F4668A9-73E8-4DBE-ADD1-896BE52DF75D}">
      <dgm:prSet/>
      <dgm:spPr/>
      <dgm:t>
        <a:bodyPr/>
        <a:lstStyle/>
        <a:p>
          <a:endParaRPr lang="en-US"/>
        </a:p>
      </dgm:t>
    </dgm:pt>
    <dgm:pt modelId="{10A95F3D-A45D-4E98-B445-32D905C995FD}">
      <dgm:prSet/>
      <dgm:spPr/>
      <dgm:t>
        <a:bodyPr/>
        <a:lstStyle/>
        <a:p>
          <a:r>
            <a:rPr lang="en-US"/>
            <a:t>Reduce the number of pesticide applications.</a:t>
          </a:r>
        </a:p>
      </dgm:t>
    </dgm:pt>
    <dgm:pt modelId="{B95C6DAB-D8FA-4A5D-B3C7-12C905A814A8}" type="parTrans" cxnId="{9B47E6F0-44F1-4681-8459-FE6ABAA5BC79}">
      <dgm:prSet/>
      <dgm:spPr/>
      <dgm:t>
        <a:bodyPr/>
        <a:lstStyle/>
        <a:p>
          <a:endParaRPr lang="en-US"/>
        </a:p>
      </dgm:t>
    </dgm:pt>
    <dgm:pt modelId="{0624012D-4EDC-4963-B813-C4B234FC770C}" type="sibTrans" cxnId="{9B47E6F0-44F1-4681-8459-FE6ABAA5BC79}">
      <dgm:prSet/>
      <dgm:spPr/>
      <dgm:t>
        <a:bodyPr/>
        <a:lstStyle/>
        <a:p>
          <a:endParaRPr lang="en-US"/>
        </a:p>
      </dgm:t>
    </dgm:pt>
    <dgm:pt modelId="{0A46F412-CA05-49A8-912E-44F51E3441E8}">
      <dgm:prSet/>
      <dgm:spPr/>
      <dgm:t>
        <a:bodyPr/>
        <a:lstStyle/>
        <a:p>
          <a:r>
            <a:rPr lang="en-US"/>
            <a:t>Save money while protecting human health.</a:t>
          </a:r>
        </a:p>
      </dgm:t>
    </dgm:pt>
    <dgm:pt modelId="{26D3808D-961F-4565-9D1C-A5794EACA1F5}" type="parTrans" cxnId="{060A73B3-B965-4967-990A-D7B7296FAEAF}">
      <dgm:prSet/>
      <dgm:spPr/>
      <dgm:t>
        <a:bodyPr/>
        <a:lstStyle/>
        <a:p>
          <a:endParaRPr lang="en-US"/>
        </a:p>
      </dgm:t>
    </dgm:pt>
    <dgm:pt modelId="{14D63732-6B0A-46FD-9876-544D81FF4DF2}" type="sibTrans" cxnId="{060A73B3-B965-4967-990A-D7B7296FAEAF}">
      <dgm:prSet/>
      <dgm:spPr/>
      <dgm:t>
        <a:bodyPr/>
        <a:lstStyle/>
        <a:p>
          <a:endParaRPr lang="en-US"/>
        </a:p>
      </dgm:t>
    </dgm:pt>
    <dgm:pt modelId="{9A597BA3-F531-44C2-ABB3-5B664464E179}" type="pres">
      <dgm:prSet presAssocID="{A65DC330-9231-4D76-B04F-7564C93801DB}" presName="linear" presStyleCnt="0">
        <dgm:presLayoutVars>
          <dgm:animLvl val="lvl"/>
          <dgm:resizeHandles val="exact"/>
        </dgm:presLayoutVars>
      </dgm:prSet>
      <dgm:spPr/>
      <dgm:t>
        <a:bodyPr/>
        <a:lstStyle/>
        <a:p>
          <a:endParaRPr lang="en-US"/>
        </a:p>
      </dgm:t>
    </dgm:pt>
    <dgm:pt modelId="{56A7EC54-95F0-4267-97A4-6E960FEDE720}" type="pres">
      <dgm:prSet presAssocID="{225C3DA5-234F-499E-8A0C-2C45BD4218A8}" presName="parentText" presStyleLbl="node1" presStyleIdx="0" presStyleCnt="4">
        <dgm:presLayoutVars>
          <dgm:chMax val="0"/>
          <dgm:bulletEnabled val="1"/>
        </dgm:presLayoutVars>
      </dgm:prSet>
      <dgm:spPr/>
      <dgm:t>
        <a:bodyPr/>
        <a:lstStyle/>
        <a:p>
          <a:endParaRPr lang="en-US"/>
        </a:p>
      </dgm:t>
    </dgm:pt>
    <dgm:pt modelId="{BB23F8A4-34FA-4029-9EF0-AA00B35338F4}" type="pres">
      <dgm:prSet presAssocID="{083655E4-AA2F-4764-8A2C-72B3E38504A5}" presName="spacer" presStyleCnt="0"/>
      <dgm:spPr/>
    </dgm:pt>
    <dgm:pt modelId="{84533D23-FA97-444B-A882-04B9EB369B47}" type="pres">
      <dgm:prSet presAssocID="{FECE227E-019A-4024-98E1-AFD7453B1BCE}" presName="parentText" presStyleLbl="node1" presStyleIdx="1" presStyleCnt="4">
        <dgm:presLayoutVars>
          <dgm:chMax val="0"/>
          <dgm:bulletEnabled val="1"/>
        </dgm:presLayoutVars>
      </dgm:prSet>
      <dgm:spPr/>
      <dgm:t>
        <a:bodyPr/>
        <a:lstStyle/>
        <a:p>
          <a:endParaRPr lang="en-US"/>
        </a:p>
      </dgm:t>
    </dgm:pt>
    <dgm:pt modelId="{00E85526-510C-49BA-BDAB-045C2F2964A0}" type="pres">
      <dgm:prSet presAssocID="{3282CE68-F9DF-40F4-A4BF-377406D19000}" presName="spacer" presStyleCnt="0"/>
      <dgm:spPr/>
    </dgm:pt>
    <dgm:pt modelId="{98270386-9EE5-41FC-9C2D-F668FF997080}" type="pres">
      <dgm:prSet presAssocID="{10A95F3D-A45D-4E98-B445-32D905C995FD}" presName="parentText" presStyleLbl="node1" presStyleIdx="2" presStyleCnt="4">
        <dgm:presLayoutVars>
          <dgm:chMax val="0"/>
          <dgm:bulletEnabled val="1"/>
        </dgm:presLayoutVars>
      </dgm:prSet>
      <dgm:spPr/>
      <dgm:t>
        <a:bodyPr/>
        <a:lstStyle/>
        <a:p>
          <a:endParaRPr lang="en-US"/>
        </a:p>
      </dgm:t>
    </dgm:pt>
    <dgm:pt modelId="{BD6AA013-1425-486E-A10A-EA4EF83CEA05}" type="pres">
      <dgm:prSet presAssocID="{0624012D-4EDC-4963-B813-C4B234FC770C}" presName="spacer" presStyleCnt="0"/>
      <dgm:spPr/>
    </dgm:pt>
    <dgm:pt modelId="{13E5E285-CC67-4A5C-9961-F4F26811ECEE}" type="pres">
      <dgm:prSet presAssocID="{0A46F412-CA05-49A8-912E-44F51E3441E8}" presName="parentText" presStyleLbl="node1" presStyleIdx="3" presStyleCnt="4">
        <dgm:presLayoutVars>
          <dgm:chMax val="0"/>
          <dgm:bulletEnabled val="1"/>
        </dgm:presLayoutVars>
      </dgm:prSet>
      <dgm:spPr/>
      <dgm:t>
        <a:bodyPr/>
        <a:lstStyle/>
        <a:p>
          <a:endParaRPr lang="en-US"/>
        </a:p>
      </dgm:t>
    </dgm:pt>
  </dgm:ptLst>
  <dgm:cxnLst>
    <dgm:cxn modelId="{26F5679C-79D6-4F1F-A0E1-4375A6BC2DA7}" type="presOf" srcId="{0A46F412-CA05-49A8-912E-44F51E3441E8}" destId="{13E5E285-CC67-4A5C-9961-F4F26811ECEE}" srcOrd="0" destOrd="0" presId="urn:microsoft.com/office/officeart/2005/8/layout/vList2"/>
    <dgm:cxn modelId="{060A73B3-B965-4967-990A-D7B7296FAEAF}" srcId="{A65DC330-9231-4D76-B04F-7564C93801DB}" destId="{0A46F412-CA05-49A8-912E-44F51E3441E8}" srcOrd="3" destOrd="0" parTransId="{26D3808D-961F-4565-9D1C-A5794EACA1F5}" sibTransId="{14D63732-6B0A-46FD-9876-544D81FF4DF2}"/>
    <dgm:cxn modelId="{2FF2F3B5-0009-457A-AC1B-D7BC986233A7}" type="presOf" srcId="{FECE227E-019A-4024-98E1-AFD7453B1BCE}" destId="{84533D23-FA97-444B-A882-04B9EB369B47}" srcOrd="0" destOrd="0" presId="urn:microsoft.com/office/officeart/2005/8/layout/vList2"/>
    <dgm:cxn modelId="{E609CA54-1626-4786-B424-774D400907C8}" type="presOf" srcId="{10A95F3D-A45D-4E98-B445-32D905C995FD}" destId="{98270386-9EE5-41FC-9C2D-F668FF997080}" srcOrd="0" destOrd="0" presId="urn:microsoft.com/office/officeart/2005/8/layout/vList2"/>
    <dgm:cxn modelId="{1F4668A9-73E8-4DBE-ADD1-896BE52DF75D}" srcId="{A65DC330-9231-4D76-B04F-7564C93801DB}" destId="{FECE227E-019A-4024-98E1-AFD7453B1BCE}" srcOrd="1" destOrd="0" parTransId="{B9556605-29CB-4236-B7C4-7CC29AE058D3}" sibTransId="{3282CE68-F9DF-40F4-A4BF-377406D19000}"/>
    <dgm:cxn modelId="{7A5A09D8-5FF0-40D0-BCE2-0776BE05FB3D}" type="presOf" srcId="{225C3DA5-234F-499E-8A0C-2C45BD4218A8}" destId="{56A7EC54-95F0-4267-97A4-6E960FEDE720}" srcOrd="0" destOrd="0" presId="urn:microsoft.com/office/officeart/2005/8/layout/vList2"/>
    <dgm:cxn modelId="{9B47E6F0-44F1-4681-8459-FE6ABAA5BC79}" srcId="{A65DC330-9231-4D76-B04F-7564C93801DB}" destId="{10A95F3D-A45D-4E98-B445-32D905C995FD}" srcOrd="2" destOrd="0" parTransId="{B95C6DAB-D8FA-4A5D-B3C7-12C905A814A8}" sibTransId="{0624012D-4EDC-4963-B813-C4B234FC770C}"/>
    <dgm:cxn modelId="{4A1E3952-7858-41BE-B396-7D493FA892D9}" type="presOf" srcId="{A65DC330-9231-4D76-B04F-7564C93801DB}" destId="{9A597BA3-F531-44C2-ABB3-5B664464E179}" srcOrd="0" destOrd="0" presId="urn:microsoft.com/office/officeart/2005/8/layout/vList2"/>
    <dgm:cxn modelId="{619353C1-C230-4751-8B07-F5020ACB54CA}" srcId="{A65DC330-9231-4D76-B04F-7564C93801DB}" destId="{225C3DA5-234F-499E-8A0C-2C45BD4218A8}" srcOrd="0" destOrd="0" parTransId="{BF2A57EB-B107-48AD-A174-1499236E5B9A}" sibTransId="{083655E4-AA2F-4764-8A2C-72B3E38504A5}"/>
    <dgm:cxn modelId="{35A7981A-0BDA-45F1-8C9D-E63E0D0F65D9}" type="presParOf" srcId="{9A597BA3-F531-44C2-ABB3-5B664464E179}" destId="{56A7EC54-95F0-4267-97A4-6E960FEDE720}" srcOrd="0" destOrd="0" presId="urn:microsoft.com/office/officeart/2005/8/layout/vList2"/>
    <dgm:cxn modelId="{CBA10183-B485-4E0F-BEA4-6AFB04FB3D90}" type="presParOf" srcId="{9A597BA3-F531-44C2-ABB3-5B664464E179}" destId="{BB23F8A4-34FA-4029-9EF0-AA00B35338F4}" srcOrd="1" destOrd="0" presId="urn:microsoft.com/office/officeart/2005/8/layout/vList2"/>
    <dgm:cxn modelId="{625C66E7-A8ED-4F38-A019-10F90FD0C941}" type="presParOf" srcId="{9A597BA3-F531-44C2-ABB3-5B664464E179}" destId="{84533D23-FA97-444B-A882-04B9EB369B47}" srcOrd="2" destOrd="0" presId="urn:microsoft.com/office/officeart/2005/8/layout/vList2"/>
    <dgm:cxn modelId="{23E86B75-FFBA-4909-B6F8-C1B05E992511}" type="presParOf" srcId="{9A597BA3-F531-44C2-ABB3-5B664464E179}" destId="{00E85526-510C-49BA-BDAB-045C2F2964A0}" srcOrd="3" destOrd="0" presId="urn:microsoft.com/office/officeart/2005/8/layout/vList2"/>
    <dgm:cxn modelId="{0D92B9AE-4795-4510-950C-28382004D6AD}" type="presParOf" srcId="{9A597BA3-F531-44C2-ABB3-5B664464E179}" destId="{98270386-9EE5-41FC-9C2D-F668FF997080}" srcOrd="4" destOrd="0" presId="urn:microsoft.com/office/officeart/2005/8/layout/vList2"/>
    <dgm:cxn modelId="{122C79EE-1E84-4579-9BCD-FE9A84A4663D}" type="presParOf" srcId="{9A597BA3-F531-44C2-ABB3-5B664464E179}" destId="{BD6AA013-1425-486E-A10A-EA4EF83CEA05}" srcOrd="5" destOrd="0" presId="urn:microsoft.com/office/officeart/2005/8/layout/vList2"/>
    <dgm:cxn modelId="{9275A98B-8E3B-40C2-8D26-EC4BE0D548A6}" type="presParOf" srcId="{9A597BA3-F531-44C2-ABB3-5B664464E179}" destId="{13E5E285-CC67-4A5C-9961-F4F26811ECE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5EAF1CD-F24D-472E-84D0-02BC35EB726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9BE4D7AD-50F2-4859-99E4-36AD278C1DDF}">
      <dgm:prSet/>
      <dgm:spPr/>
      <dgm:t>
        <a:bodyPr/>
        <a:lstStyle/>
        <a:p>
          <a:r>
            <a:rPr lang="en-US"/>
            <a:t>There are cost savings associated with using IPM. IPM may be more labor intensive than conventional pest control and may require more up-front resources. However, costs are generally lower over time because the underlying cause of the pest problem has been addressed. IPM practices also provide financial benefits unrelated to pests. For example, weatherization of buildings not only excludes pests but also saves energy and reduces moisture problems.</a:t>
          </a:r>
        </a:p>
      </dgm:t>
    </dgm:pt>
    <dgm:pt modelId="{8D688B9B-C311-4256-B0F8-7045B31A1CA2}" type="parTrans" cxnId="{5FB7D42D-5B12-4B08-85C1-6D22119FAEFC}">
      <dgm:prSet/>
      <dgm:spPr/>
      <dgm:t>
        <a:bodyPr/>
        <a:lstStyle/>
        <a:p>
          <a:endParaRPr lang="en-US"/>
        </a:p>
      </dgm:t>
    </dgm:pt>
    <dgm:pt modelId="{9BCBD248-4D5F-4BBA-BBB3-72DCA27C7D05}" type="sibTrans" cxnId="{5FB7D42D-5B12-4B08-85C1-6D22119FAEFC}">
      <dgm:prSet/>
      <dgm:spPr/>
      <dgm:t>
        <a:bodyPr/>
        <a:lstStyle/>
        <a:p>
          <a:endParaRPr lang="en-US"/>
        </a:p>
      </dgm:t>
    </dgm:pt>
    <dgm:pt modelId="{11C9ABBE-FBA3-40C0-9011-B751BA906800}">
      <dgm:prSet/>
      <dgm:spPr/>
      <dgm:t>
        <a:bodyPr/>
        <a:lstStyle/>
        <a:p>
          <a:r>
            <a:rPr lang="en-US"/>
            <a:t>Integrated pest management offers many benefits for schools, including:</a:t>
          </a:r>
        </a:p>
      </dgm:t>
    </dgm:pt>
    <dgm:pt modelId="{9DFE64B2-1851-4105-9C5B-17EF7D31275E}" type="parTrans" cxnId="{E84A011F-25D1-4151-9D5B-63D43CFB883B}">
      <dgm:prSet/>
      <dgm:spPr/>
      <dgm:t>
        <a:bodyPr/>
        <a:lstStyle/>
        <a:p>
          <a:endParaRPr lang="en-US"/>
        </a:p>
      </dgm:t>
    </dgm:pt>
    <dgm:pt modelId="{C17AB54E-2E0C-4A66-81B0-D72D12A55C04}" type="sibTrans" cxnId="{E84A011F-25D1-4151-9D5B-63D43CFB883B}">
      <dgm:prSet/>
      <dgm:spPr/>
      <dgm:t>
        <a:bodyPr/>
        <a:lstStyle/>
        <a:p>
          <a:endParaRPr lang="en-US"/>
        </a:p>
      </dgm:t>
    </dgm:pt>
    <dgm:pt modelId="{CABB5D30-3794-4480-AB5D-17F0054413F5}">
      <dgm:prSet/>
      <dgm:spPr/>
      <dgm:t>
        <a:bodyPr/>
        <a:lstStyle/>
        <a:p>
          <a:r>
            <a:rPr lang="en-US"/>
            <a:t>Fewer pests.</a:t>
          </a:r>
        </a:p>
      </dgm:t>
    </dgm:pt>
    <dgm:pt modelId="{24AAAE74-B50C-450A-A13F-4D0540E0A676}" type="parTrans" cxnId="{FA7D8754-7283-40A4-81E0-815B2E4A2C36}">
      <dgm:prSet/>
      <dgm:spPr/>
      <dgm:t>
        <a:bodyPr/>
        <a:lstStyle/>
        <a:p>
          <a:endParaRPr lang="en-US"/>
        </a:p>
      </dgm:t>
    </dgm:pt>
    <dgm:pt modelId="{4FB86A7D-08F0-4071-91D2-080775BDA765}" type="sibTrans" cxnId="{FA7D8754-7283-40A4-81E0-815B2E4A2C36}">
      <dgm:prSet/>
      <dgm:spPr/>
      <dgm:t>
        <a:bodyPr/>
        <a:lstStyle/>
        <a:p>
          <a:endParaRPr lang="en-US"/>
        </a:p>
      </dgm:t>
    </dgm:pt>
    <dgm:pt modelId="{1FF65BC5-0230-442A-B445-F4BEBC17EAC2}">
      <dgm:prSet/>
      <dgm:spPr/>
      <dgm:t>
        <a:bodyPr/>
        <a:lstStyle/>
        <a:p>
          <a:r>
            <a:rPr lang="en-US"/>
            <a:t>Fewer pesticide applications.</a:t>
          </a:r>
        </a:p>
      </dgm:t>
    </dgm:pt>
    <dgm:pt modelId="{25E014D3-F907-42B5-A709-360870D4AE75}" type="parTrans" cxnId="{6BB87FE3-F725-4BD7-830F-0734F8871109}">
      <dgm:prSet/>
      <dgm:spPr/>
      <dgm:t>
        <a:bodyPr/>
        <a:lstStyle/>
        <a:p>
          <a:endParaRPr lang="en-US"/>
        </a:p>
      </dgm:t>
    </dgm:pt>
    <dgm:pt modelId="{EAF498EF-97A2-4308-8321-6EC71CCF4021}" type="sibTrans" cxnId="{6BB87FE3-F725-4BD7-830F-0734F8871109}">
      <dgm:prSet/>
      <dgm:spPr/>
      <dgm:t>
        <a:bodyPr/>
        <a:lstStyle/>
        <a:p>
          <a:endParaRPr lang="en-US"/>
        </a:p>
      </dgm:t>
    </dgm:pt>
    <dgm:pt modelId="{A72BCFD4-E62A-4E21-87E4-4765013A4994}">
      <dgm:prSet/>
      <dgm:spPr/>
      <dgm:t>
        <a:bodyPr/>
        <a:lstStyle/>
        <a:p>
          <a:r>
            <a:rPr lang="en-US"/>
            <a:t>Money savings.</a:t>
          </a:r>
        </a:p>
      </dgm:t>
    </dgm:pt>
    <dgm:pt modelId="{348C249D-BC1B-4707-9801-12E3A1D00E24}" type="parTrans" cxnId="{116226CB-40EA-489B-8F83-58C6B2F80152}">
      <dgm:prSet/>
      <dgm:spPr/>
      <dgm:t>
        <a:bodyPr/>
        <a:lstStyle/>
        <a:p>
          <a:endParaRPr lang="en-US"/>
        </a:p>
      </dgm:t>
    </dgm:pt>
    <dgm:pt modelId="{06133551-65D2-40EA-AEC5-FA8C0DF5128F}" type="sibTrans" cxnId="{116226CB-40EA-489B-8F83-58C6B2F80152}">
      <dgm:prSet/>
      <dgm:spPr/>
      <dgm:t>
        <a:bodyPr/>
        <a:lstStyle/>
        <a:p>
          <a:endParaRPr lang="en-US"/>
        </a:p>
      </dgm:t>
    </dgm:pt>
    <dgm:pt modelId="{238FA149-851C-470D-B348-0F3172ECCBF4}">
      <dgm:prSet/>
      <dgm:spPr/>
      <dgm:t>
        <a:bodyPr/>
        <a:lstStyle/>
        <a:p>
          <a:r>
            <a:rPr lang="en-US"/>
            <a:t>Improved environmental health.</a:t>
          </a:r>
        </a:p>
      </dgm:t>
    </dgm:pt>
    <dgm:pt modelId="{D473EA02-EA3C-4164-9A90-5B93993D9F7C}" type="parTrans" cxnId="{ECD7772F-DB86-4EB3-88AE-1D23D9B1D9D2}">
      <dgm:prSet/>
      <dgm:spPr/>
      <dgm:t>
        <a:bodyPr/>
        <a:lstStyle/>
        <a:p>
          <a:endParaRPr lang="en-US"/>
        </a:p>
      </dgm:t>
    </dgm:pt>
    <dgm:pt modelId="{48EF746D-A045-48A3-907C-7D30885F3F95}" type="sibTrans" cxnId="{ECD7772F-DB86-4EB3-88AE-1D23D9B1D9D2}">
      <dgm:prSet/>
      <dgm:spPr/>
      <dgm:t>
        <a:bodyPr/>
        <a:lstStyle/>
        <a:p>
          <a:endParaRPr lang="en-US"/>
        </a:p>
      </dgm:t>
    </dgm:pt>
    <dgm:pt modelId="{0002AF93-9EF2-4403-9412-53991811BB69}" type="pres">
      <dgm:prSet presAssocID="{95EAF1CD-F24D-472E-84D0-02BC35EB7264}" presName="linear" presStyleCnt="0">
        <dgm:presLayoutVars>
          <dgm:animLvl val="lvl"/>
          <dgm:resizeHandles val="exact"/>
        </dgm:presLayoutVars>
      </dgm:prSet>
      <dgm:spPr/>
      <dgm:t>
        <a:bodyPr/>
        <a:lstStyle/>
        <a:p>
          <a:endParaRPr lang="en-US"/>
        </a:p>
      </dgm:t>
    </dgm:pt>
    <dgm:pt modelId="{3FCD8477-8750-4FB2-8465-6EB277ECA9A7}" type="pres">
      <dgm:prSet presAssocID="{9BE4D7AD-50F2-4859-99E4-36AD278C1DDF}" presName="parentText" presStyleLbl="node1" presStyleIdx="0" presStyleCnt="6">
        <dgm:presLayoutVars>
          <dgm:chMax val="0"/>
          <dgm:bulletEnabled val="1"/>
        </dgm:presLayoutVars>
      </dgm:prSet>
      <dgm:spPr/>
      <dgm:t>
        <a:bodyPr/>
        <a:lstStyle/>
        <a:p>
          <a:endParaRPr lang="en-US"/>
        </a:p>
      </dgm:t>
    </dgm:pt>
    <dgm:pt modelId="{5E8D9408-3859-443C-89BB-968F32C99EBD}" type="pres">
      <dgm:prSet presAssocID="{9BCBD248-4D5F-4BBA-BBB3-72DCA27C7D05}" presName="spacer" presStyleCnt="0"/>
      <dgm:spPr/>
    </dgm:pt>
    <dgm:pt modelId="{1FC89D6A-29F2-4065-A23E-D052357A4F89}" type="pres">
      <dgm:prSet presAssocID="{11C9ABBE-FBA3-40C0-9011-B751BA906800}" presName="parentText" presStyleLbl="node1" presStyleIdx="1" presStyleCnt="6">
        <dgm:presLayoutVars>
          <dgm:chMax val="0"/>
          <dgm:bulletEnabled val="1"/>
        </dgm:presLayoutVars>
      </dgm:prSet>
      <dgm:spPr/>
      <dgm:t>
        <a:bodyPr/>
        <a:lstStyle/>
        <a:p>
          <a:endParaRPr lang="en-US"/>
        </a:p>
      </dgm:t>
    </dgm:pt>
    <dgm:pt modelId="{3C9BB04C-6B0F-4230-9F57-A686CF96379E}" type="pres">
      <dgm:prSet presAssocID="{C17AB54E-2E0C-4A66-81B0-D72D12A55C04}" presName="spacer" presStyleCnt="0"/>
      <dgm:spPr/>
    </dgm:pt>
    <dgm:pt modelId="{D5EA7B18-BA74-4C38-8BBE-7EF4FF25BB81}" type="pres">
      <dgm:prSet presAssocID="{CABB5D30-3794-4480-AB5D-17F0054413F5}" presName="parentText" presStyleLbl="node1" presStyleIdx="2" presStyleCnt="6">
        <dgm:presLayoutVars>
          <dgm:chMax val="0"/>
          <dgm:bulletEnabled val="1"/>
        </dgm:presLayoutVars>
      </dgm:prSet>
      <dgm:spPr/>
      <dgm:t>
        <a:bodyPr/>
        <a:lstStyle/>
        <a:p>
          <a:endParaRPr lang="en-US"/>
        </a:p>
      </dgm:t>
    </dgm:pt>
    <dgm:pt modelId="{0C5B5666-DC5E-4D09-8C94-24F42B5E1D04}" type="pres">
      <dgm:prSet presAssocID="{4FB86A7D-08F0-4071-91D2-080775BDA765}" presName="spacer" presStyleCnt="0"/>
      <dgm:spPr/>
    </dgm:pt>
    <dgm:pt modelId="{D0AD34CF-1180-4FFC-AB7F-7B22E4D37902}" type="pres">
      <dgm:prSet presAssocID="{1FF65BC5-0230-442A-B445-F4BEBC17EAC2}" presName="parentText" presStyleLbl="node1" presStyleIdx="3" presStyleCnt="6">
        <dgm:presLayoutVars>
          <dgm:chMax val="0"/>
          <dgm:bulletEnabled val="1"/>
        </dgm:presLayoutVars>
      </dgm:prSet>
      <dgm:spPr/>
      <dgm:t>
        <a:bodyPr/>
        <a:lstStyle/>
        <a:p>
          <a:endParaRPr lang="en-US"/>
        </a:p>
      </dgm:t>
    </dgm:pt>
    <dgm:pt modelId="{A06FC60B-7845-4FC9-8AA8-358008EA367D}" type="pres">
      <dgm:prSet presAssocID="{EAF498EF-97A2-4308-8321-6EC71CCF4021}" presName="spacer" presStyleCnt="0"/>
      <dgm:spPr/>
    </dgm:pt>
    <dgm:pt modelId="{103944F6-7873-4FE4-86C5-391EE4424055}" type="pres">
      <dgm:prSet presAssocID="{A72BCFD4-E62A-4E21-87E4-4765013A4994}" presName="parentText" presStyleLbl="node1" presStyleIdx="4" presStyleCnt="6">
        <dgm:presLayoutVars>
          <dgm:chMax val="0"/>
          <dgm:bulletEnabled val="1"/>
        </dgm:presLayoutVars>
      </dgm:prSet>
      <dgm:spPr/>
      <dgm:t>
        <a:bodyPr/>
        <a:lstStyle/>
        <a:p>
          <a:endParaRPr lang="en-US"/>
        </a:p>
      </dgm:t>
    </dgm:pt>
    <dgm:pt modelId="{07F9BFD7-4AB4-4A0C-A78E-5625EDB9A4A4}" type="pres">
      <dgm:prSet presAssocID="{06133551-65D2-40EA-AEC5-FA8C0DF5128F}" presName="spacer" presStyleCnt="0"/>
      <dgm:spPr/>
    </dgm:pt>
    <dgm:pt modelId="{2899E44C-B71D-4B70-8C1B-FB2B2F32589F}" type="pres">
      <dgm:prSet presAssocID="{238FA149-851C-470D-B348-0F3172ECCBF4}" presName="parentText" presStyleLbl="node1" presStyleIdx="5" presStyleCnt="6">
        <dgm:presLayoutVars>
          <dgm:chMax val="0"/>
          <dgm:bulletEnabled val="1"/>
        </dgm:presLayoutVars>
      </dgm:prSet>
      <dgm:spPr/>
      <dgm:t>
        <a:bodyPr/>
        <a:lstStyle/>
        <a:p>
          <a:endParaRPr lang="en-US"/>
        </a:p>
      </dgm:t>
    </dgm:pt>
  </dgm:ptLst>
  <dgm:cxnLst>
    <dgm:cxn modelId="{06691410-87FA-4622-8038-BF8DF5D2843C}" type="presOf" srcId="{A72BCFD4-E62A-4E21-87E4-4765013A4994}" destId="{103944F6-7873-4FE4-86C5-391EE4424055}" srcOrd="0" destOrd="0" presId="urn:microsoft.com/office/officeart/2005/8/layout/vList2"/>
    <dgm:cxn modelId="{6EBA2F1D-5167-416A-8126-2F8D6068FC11}" type="presOf" srcId="{CABB5D30-3794-4480-AB5D-17F0054413F5}" destId="{D5EA7B18-BA74-4C38-8BBE-7EF4FF25BB81}" srcOrd="0" destOrd="0" presId="urn:microsoft.com/office/officeart/2005/8/layout/vList2"/>
    <dgm:cxn modelId="{5326A932-E5BE-406C-AA18-44E40F09233F}" type="presOf" srcId="{1FF65BC5-0230-442A-B445-F4BEBC17EAC2}" destId="{D0AD34CF-1180-4FFC-AB7F-7B22E4D37902}" srcOrd="0" destOrd="0" presId="urn:microsoft.com/office/officeart/2005/8/layout/vList2"/>
    <dgm:cxn modelId="{E84A011F-25D1-4151-9D5B-63D43CFB883B}" srcId="{95EAF1CD-F24D-472E-84D0-02BC35EB7264}" destId="{11C9ABBE-FBA3-40C0-9011-B751BA906800}" srcOrd="1" destOrd="0" parTransId="{9DFE64B2-1851-4105-9C5B-17EF7D31275E}" sibTransId="{C17AB54E-2E0C-4A66-81B0-D72D12A55C04}"/>
    <dgm:cxn modelId="{29BDC03C-82F3-492E-83FA-BFB00B7CEEE3}" type="presOf" srcId="{95EAF1CD-F24D-472E-84D0-02BC35EB7264}" destId="{0002AF93-9EF2-4403-9412-53991811BB69}" srcOrd="0" destOrd="0" presId="urn:microsoft.com/office/officeart/2005/8/layout/vList2"/>
    <dgm:cxn modelId="{7972993E-1759-4A8E-86B4-85CC3C898FAE}" type="presOf" srcId="{238FA149-851C-470D-B348-0F3172ECCBF4}" destId="{2899E44C-B71D-4B70-8C1B-FB2B2F32589F}" srcOrd="0" destOrd="0" presId="urn:microsoft.com/office/officeart/2005/8/layout/vList2"/>
    <dgm:cxn modelId="{ADBEF260-968E-4FEA-B925-DE84678AF0BD}" type="presOf" srcId="{9BE4D7AD-50F2-4859-99E4-36AD278C1DDF}" destId="{3FCD8477-8750-4FB2-8465-6EB277ECA9A7}" srcOrd="0" destOrd="0" presId="urn:microsoft.com/office/officeart/2005/8/layout/vList2"/>
    <dgm:cxn modelId="{5FB7D42D-5B12-4B08-85C1-6D22119FAEFC}" srcId="{95EAF1CD-F24D-472E-84D0-02BC35EB7264}" destId="{9BE4D7AD-50F2-4859-99E4-36AD278C1DDF}" srcOrd="0" destOrd="0" parTransId="{8D688B9B-C311-4256-B0F8-7045B31A1CA2}" sibTransId="{9BCBD248-4D5F-4BBA-BBB3-72DCA27C7D05}"/>
    <dgm:cxn modelId="{6BB87FE3-F725-4BD7-830F-0734F8871109}" srcId="{95EAF1CD-F24D-472E-84D0-02BC35EB7264}" destId="{1FF65BC5-0230-442A-B445-F4BEBC17EAC2}" srcOrd="3" destOrd="0" parTransId="{25E014D3-F907-42B5-A709-360870D4AE75}" sibTransId="{EAF498EF-97A2-4308-8321-6EC71CCF4021}"/>
    <dgm:cxn modelId="{ECD7772F-DB86-4EB3-88AE-1D23D9B1D9D2}" srcId="{95EAF1CD-F24D-472E-84D0-02BC35EB7264}" destId="{238FA149-851C-470D-B348-0F3172ECCBF4}" srcOrd="5" destOrd="0" parTransId="{D473EA02-EA3C-4164-9A90-5B93993D9F7C}" sibTransId="{48EF746D-A045-48A3-907C-7D30885F3F95}"/>
    <dgm:cxn modelId="{FA7D8754-7283-40A4-81E0-815B2E4A2C36}" srcId="{95EAF1CD-F24D-472E-84D0-02BC35EB7264}" destId="{CABB5D30-3794-4480-AB5D-17F0054413F5}" srcOrd="2" destOrd="0" parTransId="{24AAAE74-B50C-450A-A13F-4D0540E0A676}" sibTransId="{4FB86A7D-08F0-4071-91D2-080775BDA765}"/>
    <dgm:cxn modelId="{ED46B57B-9EA3-45EE-878B-CA54AA2E45B0}" type="presOf" srcId="{11C9ABBE-FBA3-40C0-9011-B751BA906800}" destId="{1FC89D6A-29F2-4065-A23E-D052357A4F89}" srcOrd="0" destOrd="0" presId="urn:microsoft.com/office/officeart/2005/8/layout/vList2"/>
    <dgm:cxn modelId="{116226CB-40EA-489B-8F83-58C6B2F80152}" srcId="{95EAF1CD-F24D-472E-84D0-02BC35EB7264}" destId="{A72BCFD4-E62A-4E21-87E4-4765013A4994}" srcOrd="4" destOrd="0" parTransId="{348C249D-BC1B-4707-9801-12E3A1D00E24}" sibTransId="{06133551-65D2-40EA-AEC5-FA8C0DF5128F}"/>
    <dgm:cxn modelId="{30452D83-4388-41E8-AA66-FBE0FB245D8C}" type="presParOf" srcId="{0002AF93-9EF2-4403-9412-53991811BB69}" destId="{3FCD8477-8750-4FB2-8465-6EB277ECA9A7}" srcOrd="0" destOrd="0" presId="urn:microsoft.com/office/officeart/2005/8/layout/vList2"/>
    <dgm:cxn modelId="{9E33CA7E-B6DD-4AAD-B10E-1560EDF5F034}" type="presParOf" srcId="{0002AF93-9EF2-4403-9412-53991811BB69}" destId="{5E8D9408-3859-443C-89BB-968F32C99EBD}" srcOrd="1" destOrd="0" presId="urn:microsoft.com/office/officeart/2005/8/layout/vList2"/>
    <dgm:cxn modelId="{37ABC028-56C7-484C-98BE-257CE1623280}" type="presParOf" srcId="{0002AF93-9EF2-4403-9412-53991811BB69}" destId="{1FC89D6A-29F2-4065-A23E-D052357A4F89}" srcOrd="2" destOrd="0" presId="urn:microsoft.com/office/officeart/2005/8/layout/vList2"/>
    <dgm:cxn modelId="{41486FCF-CAEB-4CE7-A62D-763A3D2C9EF0}" type="presParOf" srcId="{0002AF93-9EF2-4403-9412-53991811BB69}" destId="{3C9BB04C-6B0F-4230-9F57-A686CF96379E}" srcOrd="3" destOrd="0" presId="urn:microsoft.com/office/officeart/2005/8/layout/vList2"/>
    <dgm:cxn modelId="{CB32736E-590D-491E-9A98-3F0CEE6361EF}" type="presParOf" srcId="{0002AF93-9EF2-4403-9412-53991811BB69}" destId="{D5EA7B18-BA74-4C38-8BBE-7EF4FF25BB81}" srcOrd="4" destOrd="0" presId="urn:microsoft.com/office/officeart/2005/8/layout/vList2"/>
    <dgm:cxn modelId="{C5497455-4359-4D2E-B1CC-01B5D02CAC8F}" type="presParOf" srcId="{0002AF93-9EF2-4403-9412-53991811BB69}" destId="{0C5B5666-DC5E-4D09-8C94-24F42B5E1D04}" srcOrd="5" destOrd="0" presId="urn:microsoft.com/office/officeart/2005/8/layout/vList2"/>
    <dgm:cxn modelId="{87CBCD4B-17A7-4DF5-BBCD-1DFE875B56EB}" type="presParOf" srcId="{0002AF93-9EF2-4403-9412-53991811BB69}" destId="{D0AD34CF-1180-4FFC-AB7F-7B22E4D37902}" srcOrd="6" destOrd="0" presId="urn:microsoft.com/office/officeart/2005/8/layout/vList2"/>
    <dgm:cxn modelId="{C3E12A38-3616-4DE9-898A-E4EB273322E7}" type="presParOf" srcId="{0002AF93-9EF2-4403-9412-53991811BB69}" destId="{A06FC60B-7845-4FC9-8AA8-358008EA367D}" srcOrd="7" destOrd="0" presId="urn:microsoft.com/office/officeart/2005/8/layout/vList2"/>
    <dgm:cxn modelId="{48C2865F-CE17-4816-B3D3-E063A866EDFB}" type="presParOf" srcId="{0002AF93-9EF2-4403-9412-53991811BB69}" destId="{103944F6-7873-4FE4-86C5-391EE4424055}" srcOrd="8" destOrd="0" presId="urn:microsoft.com/office/officeart/2005/8/layout/vList2"/>
    <dgm:cxn modelId="{7AADE9E0-91D3-4DC0-9FBF-9ABF4462DD71}" type="presParOf" srcId="{0002AF93-9EF2-4403-9412-53991811BB69}" destId="{07F9BFD7-4AB4-4A0C-A78E-5625EDB9A4A4}" srcOrd="9" destOrd="0" presId="urn:microsoft.com/office/officeart/2005/8/layout/vList2"/>
    <dgm:cxn modelId="{C037D974-7D24-4F48-ABA0-CE205FE9F93D}" type="presParOf" srcId="{0002AF93-9EF2-4403-9412-53991811BB69}" destId="{2899E44C-B71D-4B70-8C1B-FB2B2F32589F}"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85AA472-2C38-448B-8C17-41538936BEF9}"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B8CC676C-3805-4881-8EED-2AD88C6315B3}">
      <dgm:prSet/>
      <dgm:spPr/>
      <dgm:t>
        <a:bodyPr/>
        <a:lstStyle/>
        <a:p>
          <a:r>
            <a:rPr lang="en-US" b="1"/>
            <a:t>However, IPM does have some disadvantages. These include:</a:t>
          </a:r>
          <a:r>
            <a:rPr lang="en-US"/>
            <a:t/>
          </a:r>
          <a:br>
            <a:rPr lang="en-US"/>
          </a:br>
          <a:endParaRPr lang="en-US"/>
        </a:p>
      </dgm:t>
    </dgm:pt>
    <dgm:pt modelId="{1B30A009-27A8-40C1-9E34-45AE24917482}" type="parTrans" cxnId="{FF2F856E-0D97-4A7A-BD8A-4A0E85F47FE6}">
      <dgm:prSet/>
      <dgm:spPr/>
      <dgm:t>
        <a:bodyPr/>
        <a:lstStyle/>
        <a:p>
          <a:endParaRPr lang="en-US"/>
        </a:p>
      </dgm:t>
    </dgm:pt>
    <dgm:pt modelId="{61094A94-3ABD-47E0-A6D5-EBEE0B75F073}" type="sibTrans" cxnId="{FF2F856E-0D97-4A7A-BD8A-4A0E85F47FE6}">
      <dgm:prSet/>
      <dgm:spPr/>
      <dgm:t>
        <a:bodyPr/>
        <a:lstStyle/>
        <a:p>
          <a:endParaRPr lang="en-US"/>
        </a:p>
      </dgm:t>
    </dgm:pt>
    <dgm:pt modelId="{C04315C6-E448-4A26-91FD-0C48B2E68AD7}">
      <dgm:prSet/>
      <dgm:spPr/>
      <dgm:t>
        <a:bodyPr/>
        <a:lstStyle/>
        <a:p>
          <a:r>
            <a:rPr lang="en-US"/>
            <a:t>-more involved planning</a:t>
          </a:r>
          <a:br>
            <a:rPr lang="en-US"/>
          </a:br>
          <a:r>
            <a:rPr lang="en-US"/>
            <a:t>-more family decision-making </a:t>
          </a:r>
          <a:br>
            <a:rPr lang="en-US"/>
          </a:br>
          <a:r>
            <a:rPr lang="en-US"/>
            <a:t>-more demanding lawn and garden care</a:t>
          </a:r>
          <a:br>
            <a:rPr lang="en-US"/>
          </a:br>
          <a:r>
            <a:rPr lang="en-US"/>
            <a:t>-more resources needed as substitutions for pesticides</a:t>
          </a:r>
          <a:br>
            <a:rPr lang="en-US"/>
          </a:br>
          <a:r>
            <a:rPr lang="en-US"/>
            <a:t>-requires a greater amount of outside knowledge</a:t>
          </a:r>
        </a:p>
      </dgm:t>
    </dgm:pt>
    <dgm:pt modelId="{0B1693A2-8C83-4184-B715-652EAA4873EC}" type="parTrans" cxnId="{8B2FB0B6-64C2-4C80-8163-BE3501BA8D9C}">
      <dgm:prSet/>
      <dgm:spPr/>
      <dgm:t>
        <a:bodyPr/>
        <a:lstStyle/>
        <a:p>
          <a:endParaRPr lang="en-US"/>
        </a:p>
      </dgm:t>
    </dgm:pt>
    <dgm:pt modelId="{A125BEBA-D786-4F42-9ADF-52B7211A2C4E}" type="sibTrans" cxnId="{8B2FB0B6-64C2-4C80-8163-BE3501BA8D9C}">
      <dgm:prSet/>
      <dgm:spPr/>
      <dgm:t>
        <a:bodyPr/>
        <a:lstStyle/>
        <a:p>
          <a:endParaRPr lang="en-US"/>
        </a:p>
      </dgm:t>
    </dgm:pt>
    <dgm:pt modelId="{760EF194-00E1-4BD3-BE7D-D0A8EE8BD8FC}" type="pres">
      <dgm:prSet presAssocID="{985AA472-2C38-448B-8C17-41538936BEF9}" presName="linear" presStyleCnt="0">
        <dgm:presLayoutVars>
          <dgm:animLvl val="lvl"/>
          <dgm:resizeHandles val="exact"/>
        </dgm:presLayoutVars>
      </dgm:prSet>
      <dgm:spPr/>
      <dgm:t>
        <a:bodyPr/>
        <a:lstStyle/>
        <a:p>
          <a:endParaRPr lang="en-US"/>
        </a:p>
      </dgm:t>
    </dgm:pt>
    <dgm:pt modelId="{87B3B04F-3114-41B0-8875-CAC5EC3DBD6C}" type="pres">
      <dgm:prSet presAssocID="{B8CC676C-3805-4881-8EED-2AD88C6315B3}" presName="parentText" presStyleLbl="node1" presStyleIdx="0" presStyleCnt="2">
        <dgm:presLayoutVars>
          <dgm:chMax val="0"/>
          <dgm:bulletEnabled val="1"/>
        </dgm:presLayoutVars>
      </dgm:prSet>
      <dgm:spPr/>
      <dgm:t>
        <a:bodyPr/>
        <a:lstStyle/>
        <a:p>
          <a:endParaRPr lang="en-US"/>
        </a:p>
      </dgm:t>
    </dgm:pt>
    <dgm:pt modelId="{E282D579-58E9-4064-A4FB-D560D731BF41}" type="pres">
      <dgm:prSet presAssocID="{61094A94-3ABD-47E0-A6D5-EBEE0B75F073}" presName="spacer" presStyleCnt="0"/>
      <dgm:spPr/>
    </dgm:pt>
    <dgm:pt modelId="{E6E52A20-AF43-4286-91ED-0C5ABF582C38}" type="pres">
      <dgm:prSet presAssocID="{C04315C6-E448-4A26-91FD-0C48B2E68AD7}" presName="parentText" presStyleLbl="node1" presStyleIdx="1" presStyleCnt="2">
        <dgm:presLayoutVars>
          <dgm:chMax val="0"/>
          <dgm:bulletEnabled val="1"/>
        </dgm:presLayoutVars>
      </dgm:prSet>
      <dgm:spPr/>
      <dgm:t>
        <a:bodyPr/>
        <a:lstStyle/>
        <a:p>
          <a:endParaRPr lang="en-US"/>
        </a:p>
      </dgm:t>
    </dgm:pt>
  </dgm:ptLst>
  <dgm:cxnLst>
    <dgm:cxn modelId="{66ACB318-0999-4948-9327-692A8EB6FA5B}" type="presOf" srcId="{C04315C6-E448-4A26-91FD-0C48B2E68AD7}" destId="{E6E52A20-AF43-4286-91ED-0C5ABF582C38}" srcOrd="0" destOrd="0" presId="urn:microsoft.com/office/officeart/2005/8/layout/vList2"/>
    <dgm:cxn modelId="{1C85CDF7-22E5-470E-92CC-13C2C2E35DCA}" type="presOf" srcId="{B8CC676C-3805-4881-8EED-2AD88C6315B3}" destId="{87B3B04F-3114-41B0-8875-CAC5EC3DBD6C}" srcOrd="0" destOrd="0" presId="urn:microsoft.com/office/officeart/2005/8/layout/vList2"/>
    <dgm:cxn modelId="{09B406F0-F17F-4A5C-9226-469A2305A293}" type="presOf" srcId="{985AA472-2C38-448B-8C17-41538936BEF9}" destId="{760EF194-00E1-4BD3-BE7D-D0A8EE8BD8FC}" srcOrd="0" destOrd="0" presId="urn:microsoft.com/office/officeart/2005/8/layout/vList2"/>
    <dgm:cxn modelId="{FF2F856E-0D97-4A7A-BD8A-4A0E85F47FE6}" srcId="{985AA472-2C38-448B-8C17-41538936BEF9}" destId="{B8CC676C-3805-4881-8EED-2AD88C6315B3}" srcOrd="0" destOrd="0" parTransId="{1B30A009-27A8-40C1-9E34-45AE24917482}" sibTransId="{61094A94-3ABD-47E0-A6D5-EBEE0B75F073}"/>
    <dgm:cxn modelId="{8B2FB0B6-64C2-4C80-8163-BE3501BA8D9C}" srcId="{985AA472-2C38-448B-8C17-41538936BEF9}" destId="{C04315C6-E448-4A26-91FD-0C48B2E68AD7}" srcOrd="1" destOrd="0" parTransId="{0B1693A2-8C83-4184-B715-652EAA4873EC}" sibTransId="{A125BEBA-D786-4F42-9ADF-52B7211A2C4E}"/>
    <dgm:cxn modelId="{59A34F20-3D38-4E38-A7F3-385DE3B8F0B4}" type="presParOf" srcId="{760EF194-00E1-4BD3-BE7D-D0A8EE8BD8FC}" destId="{87B3B04F-3114-41B0-8875-CAC5EC3DBD6C}" srcOrd="0" destOrd="0" presId="urn:microsoft.com/office/officeart/2005/8/layout/vList2"/>
    <dgm:cxn modelId="{C67AB0F1-1AA8-4FF1-AC40-7AD2F4915F23}" type="presParOf" srcId="{760EF194-00E1-4BD3-BE7D-D0A8EE8BD8FC}" destId="{E282D579-58E9-4064-A4FB-D560D731BF41}" srcOrd="1" destOrd="0" presId="urn:microsoft.com/office/officeart/2005/8/layout/vList2"/>
    <dgm:cxn modelId="{9DFC9F17-A6FF-4256-AC72-5F7F78A82D1E}" type="presParOf" srcId="{760EF194-00E1-4BD3-BE7D-D0A8EE8BD8FC}" destId="{E6E52A20-AF43-4286-91ED-0C5ABF582C3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ABAEFAD-7270-42E9-8CA5-0B255F9443A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A6E6425-1C6E-47DC-854A-0BCAC92112BE}">
      <dgm:prSet/>
      <dgm:spPr/>
      <dgm:t>
        <a:bodyPr/>
        <a:lstStyle/>
        <a:p>
          <a:r>
            <a:rPr lang="en-US"/>
            <a:t>Safety First!!!! </a:t>
          </a:r>
        </a:p>
      </dgm:t>
    </dgm:pt>
    <dgm:pt modelId="{F87DAF3D-032B-42DA-BAC8-832511457EDA}" type="parTrans" cxnId="{BB3A2CCA-A86D-4BC4-A1F3-ACF914297948}">
      <dgm:prSet/>
      <dgm:spPr/>
      <dgm:t>
        <a:bodyPr/>
        <a:lstStyle/>
        <a:p>
          <a:endParaRPr lang="en-US"/>
        </a:p>
      </dgm:t>
    </dgm:pt>
    <dgm:pt modelId="{C22CA534-6C49-45F1-838E-14FBD445A8A6}" type="sibTrans" cxnId="{BB3A2CCA-A86D-4BC4-A1F3-ACF914297948}">
      <dgm:prSet/>
      <dgm:spPr/>
      <dgm:t>
        <a:bodyPr/>
        <a:lstStyle/>
        <a:p>
          <a:endParaRPr lang="en-US"/>
        </a:p>
      </dgm:t>
    </dgm:pt>
    <dgm:pt modelId="{FE16A0F9-E69B-4D7F-B0E1-27DEBE111AD4}">
      <dgm:prSet/>
      <dgm:spPr/>
      <dgm:t>
        <a:bodyPr/>
        <a:lstStyle/>
        <a:p>
          <a:r>
            <a:rPr lang="en-US"/>
            <a:t>A comprehensive listing of Personal Protective Equipment required to ensure worker safety in an IPM program</a:t>
          </a:r>
        </a:p>
      </dgm:t>
    </dgm:pt>
    <dgm:pt modelId="{161CE451-021A-4100-BBF9-373C7F5AC29A}" type="parTrans" cxnId="{EA4B401C-5FBC-4FF2-85CB-2F980B00F3CB}">
      <dgm:prSet/>
      <dgm:spPr/>
      <dgm:t>
        <a:bodyPr/>
        <a:lstStyle/>
        <a:p>
          <a:endParaRPr lang="en-US"/>
        </a:p>
      </dgm:t>
    </dgm:pt>
    <dgm:pt modelId="{F12F9DD4-74C2-41FE-AF79-AE252B0E1652}" type="sibTrans" cxnId="{EA4B401C-5FBC-4FF2-85CB-2F980B00F3CB}">
      <dgm:prSet/>
      <dgm:spPr/>
      <dgm:t>
        <a:bodyPr/>
        <a:lstStyle/>
        <a:p>
          <a:endParaRPr lang="en-US"/>
        </a:p>
      </dgm:t>
    </dgm:pt>
    <dgm:pt modelId="{1E1D22B8-29E7-459E-BAA6-4E3914F36B1A}" type="pres">
      <dgm:prSet presAssocID="{0ABAEFAD-7270-42E9-8CA5-0B255F9443A2}" presName="root" presStyleCnt="0">
        <dgm:presLayoutVars>
          <dgm:dir/>
          <dgm:resizeHandles val="exact"/>
        </dgm:presLayoutVars>
      </dgm:prSet>
      <dgm:spPr/>
      <dgm:t>
        <a:bodyPr/>
        <a:lstStyle/>
        <a:p>
          <a:endParaRPr lang="en-US"/>
        </a:p>
      </dgm:t>
    </dgm:pt>
    <dgm:pt modelId="{3B78A684-ED9D-400F-84A7-5C5F76882CAC}" type="pres">
      <dgm:prSet presAssocID="{CA6E6425-1C6E-47DC-854A-0BCAC92112BE}" presName="compNode" presStyleCnt="0"/>
      <dgm:spPr/>
    </dgm:pt>
    <dgm:pt modelId="{162D6BE6-1CB9-4859-AA94-AD63299DE67A}" type="pres">
      <dgm:prSet presAssocID="{CA6E6425-1C6E-47DC-854A-0BCAC92112BE}" presName="bgRect" presStyleLbl="bgShp" presStyleIdx="0" presStyleCnt="2"/>
      <dgm:spPr/>
    </dgm:pt>
    <dgm:pt modelId="{CCB7C993-1893-4E71-B57E-21961B67EC4B}" type="pres">
      <dgm:prSet presAssocID="{CA6E6425-1C6E-47DC-854A-0BCAC92112BE}"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Skeleton"/>
        </a:ext>
      </dgm:extLst>
    </dgm:pt>
    <dgm:pt modelId="{9BB1762D-96EE-42CE-B39C-95C1EFDDC99D}" type="pres">
      <dgm:prSet presAssocID="{CA6E6425-1C6E-47DC-854A-0BCAC92112BE}" presName="spaceRect" presStyleCnt="0"/>
      <dgm:spPr/>
    </dgm:pt>
    <dgm:pt modelId="{A68F07E6-DD6D-4DF0-8D24-A019BF89A909}" type="pres">
      <dgm:prSet presAssocID="{CA6E6425-1C6E-47DC-854A-0BCAC92112BE}" presName="parTx" presStyleLbl="revTx" presStyleIdx="0" presStyleCnt="2">
        <dgm:presLayoutVars>
          <dgm:chMax val="0"/>
          <dgm:chPref val="0"/>
        </dgm:presLayoutVars>
      </dgm:prSet>
      <dgm:spPr/>
      <dgm:t>
        <a:bodyPr/>
        <a:lstStyle/>
        <a:p>
          <a:endParaRPr lang="en-US"/>
        </a:p>
      </dgm:t>
    </dgm:pt>
    <dgm:pt modelId="{9E3FB434-3F1E-492E-8927-FC783B8D7808}" type="pres">
      <dgm:prSet presAssocID="{C22CA534-6C49-45F1-838E-14FBD445A8A6}" presName="sibTrans" presStyleCnt="0"/>
      <dgm:spPr/>
    </dgm:pt>
    <dgm:pt modelId="{FC98BA24-54F2-45CD-BF3C-82615A28801F}" type="pres">
      <dgm:prSet presAssocID="{FE16A0F9-E69B-4D7F-B0E1-27DEBE111AD4}" presName="compNode" presStyleCnt="0"/>
      <dgm:spPr/>
    </dgm:pt>
    <dgm:pt modelId="{976720EA-1686-40CA-9C0C-6A7403D5C246}" type="pres">
      <dgm:prSet presAssocID="{FE16A0F9-E69B-4D7F-B0E1-27DEBE111AD4}" presName="bgRect" presStyleLbl="bgShp" presStyleIdx="1" presStyleCnt="2"/>
      <dgm:spPr/>
    </dgm:pt>
    <dgm:pt modelId="{BE0A46A2-2430-4479-87D7-2F2C1F380C02}" type="pres">
      <dgm:prSet presAssocID="{FE16A0F9-E69B-4D7F-B0E1-27DEBE111AD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Welder"/>
        </a:ext>
      </dgm:extLst>
    </dgm:pt>
    <dgm:pt modelId="{C9B2CC23-D7B7-43ED-B265-90432F38528F}" type="pres">
      <dgm:prSet presAssocID="{FE16A0F9-E69B-4D7F-B0E1-27DEBE111AD4}" presName="spaceRect" presStyleCnt="0"/>
      <dgm:spPr/>
    </dgm:pt>
    <dgm:pt modelId="{61F96385-0587-4478-8A1A-00A3E79F8836}" type="pres">
      <dgm:prSet presAssocID="{FE16A0F9-E69B-4D7F-B0E1-27DEBE111AD4}" presName="parTx" presStyleLbl="revTx" presStyleIdx="1" presStyleCnt="2">
        <dgm:presLayoutVars>
          <dgm:chMax val="0"/>
          <dgm:chPref val="0"/>
        </dgm:presLayoutVars>
      </dgm:prSet>
      <dgm:spPr/>
      <dgm:t>
        <a:bodyPr/>
        <a:lstStyle/>
        <a:p>
          <a:endParaRPr lang="en-US"/>
        </a:p>
      </dgm:t>
    </dgm:pt>
  </dgm:ptLst>
  <dgm:cxnLst>
    <dgm:cxn modelId="{EA4B401C-5FBC-4FF2-85CB-2F980B00F3CB}" srcId="{0ABAEFAD-7270-42E9-8CA5-0B255F9443A2}" destId="{FE16A0F9-E69B-4D7F-B0E1-27DEBE111AD4}" srcOrd="1" destOrd="0" parTransId="{161CE451-021A-4100-BBF9-373C7F5AC29A}" sibTransId="{F12F9DD4-74C2-41FE-AF79-AE252B0E1652}"/>
    <dgm:cxn modelId="{BB3A2CCA-A86D-4BC4-A1F3-ACF914297948}" srcId="{0ABAEFAD-7270-42E9-8CA5-0B255F9443A2}" destId="{CA6E6425-1C6E-47DC-854A-0BCAC92112BE}" srcOrd="0" destOrd="0" parTransId="{F87DAF3D-032B-42DA-BAC8-832511457EDA}" sibTransId="{C22CA534-6C49-45F1-838E-14FBD445A8A6}"/>
    <dgm:cxn modelId="{5BEDCD7A-1BF7-4618-828E-78DCAA79037D}" type="presOf" srcId="{0ABAEFAD-7270-42E9-8CA5-0B255F9443A2}" destId="{1E1D22B8-29E7-459E-BAA6-4E3914F36B1A}" srcOrd="0" destOrd="0" presId="urn:microsoft.com/office/officeart/2018/2/layout/IconVerticalSolidList"/>
    <dgm:cxn modelId="{D7E4BEE6-928C-4764-8592-44DCB6FD6D91}" type="presOf" srcId="{CA6E6425-1C6E-47DC-854A-0BCAC92112BE}" destId="{A68F07E6-DD6D-4DF0-8D24-A019BF89A909}" srcOrd="0" destOrd="0" presId="urn:microsoft.com/office/officeart/2018/2/layout/IconVerticalSolidList"/>
    <dgm:cxn modelId="{C2D81AD6-C505-48B7-8120-ADC8FEDD91F8}" type="presOf" srcId="{FE16A0F9-E69B-4D7F-B0E1-27DEBE111AD4}" destId="{61F96385-0587-4478-8A1A-00A3E79F8836}" srcOrd="0" destOrd="0" presId="urn:microsoft.com/office/officeart/2018/2/layout/IconVerticalSolidList"/>
    <dgm:cxn modelId="{26F15E18-3AF8-43DF-A596-303A6C0F8615}" type="presParOf" srcId="{1E1D22B8-29E7-459E-BAA6-4E3914F36B1A}" destId="{3B78A684-ED9D-400F-84A7-5C5F76882CAC}" srcOrd="0" destOrd="0" presId="urn:microsoft.com/office/officeart/2018/2/layout/IconVerticalSolidList"/>
    <dgm:cxn modelId="{41C76DDD-696D-42A7-BADF-54F117DF772F}" type="presParOf" srcId="{3B78A684-ED9D-400F-84A7-5C5F76882CAC}" destId="{162D6BE6-1CB9-4859-AA94-AD63299DE67A}" srcOrd="0" destOrd="0" presId="urn:microsoft.com/office/officeart/2018/2/layout/IconVerticalSolidList"/>
    <dgm:cxn modelId="{F13341D7-32BD-4575-8DA9-E0C4201B4EC5}" type="presParOf" srcId="{3B78A684-ED9D-400F-84A7-5C5F76882CAC}" destId="{CCB7C993-1893-4E71-B57E-21961B67EC4B}" srcOrd="1" destOrd="0" presId="urn:microsoft.com/office/officeart/2018/2/layout/IconVerticalSolidList"/>
    <dgm:cxn modelId="{3EE07A2C-3C94-417A-9288-5E44DDBDCEA2}" type="presParOf" srcId="{3B78A684-ED9D-400F-84A7-5C5F76882CAC}" destId="{9BB1762D-96EE-42CE-B39C-95C1EFDDC99D}" srcOrd="2" destOrd="0" presId="urn:microsoft.com/office/officeart/2018/2/layout/IconVerticalSolidList"/>
    <dgm:cxn modelId="{C8A4153A-9FCD-45A4-8FF8-CDF3734ECBA3}" type="presParOf" srcId="{3B78A684-ED9D-400F-84A7-5C5F76882CAC}" destId="{A68F07E6-DD6D-4DF0-8D24-A019BF89A909}" srcOrd="3" destOrd="0" presId="urn:microsoft.com/office/officeart/2018/2/layout/IconVerticalSolidList"/>
    <dgm:cxn modelId="{3432CFC8-BF28-4D86-B630-90478BB9B6B5}" type="presParOf" srcId="{1E1D22B8-29E7-459E-BAA6-4E3914F36B1A}" destId="{9E3FB434-3F1E-492E-8927-FC783B8D7808}" srcOrd="1" destOrd="0" presId="urn:microsoft.com/office/officeart/2018/2/layout/IconVerticalSolidList"/>
    <dgm:cxn modelId="{3030011C-30AE-4804-B377-8B6D20050F14}" type="presParOf" srcId="{1E1D22B8-29E7-459E-BAA6-4E3914F36B1A}" destId="{FC98BA24-54F2-45CD-BF3C-82615A28801F}" srcOrd="2" destOrd="0" presId="urn:microsoft.com/office/officeart/2018/2/layout/IconVerticalSolidList"/>
    <dgm:cxn modelId="{58AE3B8A-EBAA-41E3-A2E7-C618C71CD7EB}" type="presParOf" srcId="{FC98BA24-54F2-45CD-BF3C-82615A28801F}" destId="{976720EA-1686-40CA-9C0C-6A7403D5C246}" srcOrd="0" destOrd="0" presId="urn:microsoft.com/office/officeart/2018/2/layout/IconVerticalSolidList"/>
    <dgm:cxn modelId="{463A08F7-9852-4F34-A2A8-6BC5233D8AB4}" type="presParOf" srcId="{FC98BA24-54F2-45CD-BF3C-82615A28801F}" destId="{BE0A46A2-2430-4479-87D7-2F2C1F380C02}" srcOrd="1" destOrd="0" presId="urn:microsoft.com/office/officeart/2018/2/layout/IconVerticalSolidList"/>
    <dgm:cxn modelId="{08E8BBFD-3B43-4BD9-8E9D-FCFB4E10D78F}" type="presParOf" srcId="{FC98BA24-54F2-45CD-BF3C-82615A28801F}" destId="{C9B2CC23-D7B7-43ED-B265-90432F38528F}" srcOrd="2" destOrd="0" presId="urn:microsoft.com/office/officeart/2018/2/layout/IconVerticalSolidList"/>
    <dgm:cxn modelId="{C4F63C94-C086-402D-8D4E-43E4A7B6C5A7}" type="presParOf" srcId="{FC98BA24-54F2-45CD-BF3C-82615A28801F}" destId="{61F96385-0587-4478-8A1A-00A3E79F883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DF9B70-C162-4DA8-A119-F24EA42739B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5F5A21CF-70C5-4BC3-8DBB-FCE06E0887BF}">
      <dgm:prSet/>
      <dgm:spPr/>
      <dgm:t>
        <a:bodyPr/>
        <a:lstStyle/>
        <a:p>
          <a:r>
            <a:rPr lang="en-US" b="1" i="1"/>
            <a:t>What is a pest?</a:t>
          </a:r>
          <a:br>
            <a:rPr lang="en-US" b="1" i="1"/>
          </a:br>
          <a:endParaRPr lang="en-US"/>
        </a:p>
      </dgm:t>
    </dgm:pt>
    <dgm:pt modelId="{C21EE925-FA27-4C2C-B43A-2C7DB6B72356}" type="parTrans" cxnId="{D8DDC8AA-F50A-45EB-A3C8-B5C09C871FC9}">
      <dgm:prSet/>
      <dgm:spPr/>
      <dgm:t>
        <a:bodyPr/>
        <a:lstStyle/>
        <a:p>
          <a:endParaRPr lang="en-US"/>
        </a:p>
      </dgm:t>
    </dgm:pt>
    <dgm:pt modelId="{9420F4D5-1530-46DC-94E3-FA3723BDC41C}" type="sibTrans" cxnId="{D8DDC8AA-F50A-45EB-A3C8-B5C09C871FC9}">
      <dgm:prSet/>
      <dgm:spPr/>
      <dgm:t>
        <a:bodyPr/>
        <a:lstStyle/>
        <a:p>
          <a:endParaRPr lang="en-US"/>
        </a:p>
      </dgm:t>
    </dgm:pt>
    <dgm:pt modelId="{462BAA20-3C0D-4D24-8B51-3BA739F14DB7}">
      <dgm:prSet/>
      <dgm:spPr/>
      <dgm:t>
        <a:bodyPr/>
        <a:lstStyle/>
        <a:p>
          <a:r>
            <a:rPr lang="en-US"/>
            <a:t>Pests are organisms that damage or interfere with desirable plants in our fields and orchards, landscapes, or wildlands, or damage homes or other structures. Pests also include organisms that impact human or animal health. Pests may transmit disease or may be just a nuisance. A pest can be a plant (weed), vertebrate (bird, rodent, or other mammal), invertebrate (insect, tick, mite, or snail), nematode, pathogen (bacteria, virus, or fungus) that causes disease, or other unwanted organism that may harm water quality, animal life, or other parts of the ecosystem.</a:t>
          </a:r>
        </a:p>
      </dgm:t>
    </dgm:pt>
    <dgm:pt modelId="{EEDFB09C-1A2D-4E88-9DC4-12AE35836022}" type="parTrans" cxnId="{A8ACA9FA-237E-498E-B4D2-BC2693B2E1C6}">
      <dgm:prSet/>
      <dgm:spPr/>
      <dgm:t>
        <a:bodyPr/>
        <a:lstStyle/>
        <a:p>
          <a:endParaRPr lang="en-US"/>
        </a:p>
      </dgm:t>
    </dgm:pt>
    <dgm:pt modelId="{9C37A548-87F5-478C-8B23-86FAF42D4414}" type="sibTrans" cxnId="{A8ACA9FA-237E-498E-B4D2-BC2693B2E1C6}">
      <dgm:prSet/>
      <dgm:spPr/>
      <dgm:t>
        <a:bodyPr/>
        <a:lstStyle/>
        <a:p>
          <a:endParaRPr lang="en-US"/>
        </a:p>
      </dgm:t>
    </dgm:pt>
    <dgm:pt modelId="{7CC3F7D4-C687-448C-853E-F58CC2EB1171}" type="pres">
      <dgm:prSet presAssocID="{A7DF9B70-C162-4DA8-A119-F24EA42739B4}" presName="linear" presStyleCnt="0">
        <dgm:presLayoutVars>
          <dgm:animLvl val="lvl"/>
          <dgm:resizeHandles val="exact"/>
        </dgm:presLayoutVars>
      </dgm:prSet>
      <dgm:spPr/>
      <dgm:t>
        <a:bodyPr/>
        <a:lstStyle/>
        <a:p>
          <a:endParaRPr lang="en-US"/>
        </a:p>
      </dgm:t>
    </dgm:pt>
    <dgm:pt modelId="{08EF987F-34AB-47A9-8AFE-14915075C766}" type="pres">
      <dgm:prSet presAssocID="{5F5A21CF-70C5-4BC3-8DBB-FCE06E0887BF}" presName="parentText" presStyleLbl="node1" presStyleIdx="0" presStyleCnt="2">
        <dgm:presLayoutVars>
          <dgm:chMax val="0"/>
          <dgm:bulletEnabled val="1"/>
        </dgm:presLayoutVars>
      </dgm:prSet>
      <dgm:spPr/>
      <dgm:t>
        <a:bodyPr/>
        <a:lstStyle/>
        <a:p>
          <a:endParaRPr lang="en-US"/>
        </a:p>
      </dgm:t>
    </dgm:pt>
    <dgm:pt modelId="{A7F9A65E-3532-4D92-BA4D-A2188F2BB4F0}" type="pres">
      <dgm:prSet presAssocID="{9420F4D5-1530-46DC-94E3-FA3723BDC41C}" presName="spacer" presStyleCnt="0"/>
      <dgm:spPr/>
    </dgm:pt>
    <dgm:pt modelId="{CA6A9F2C-6EA7-4DB0-8A8C-0DCCCD2DBCE7}" type="pres">
      <dgm:prSet presAssocID="{462BAA20-3C0D-4D24-8B51-3BA739F14DB7}" presName="parentText" presStyleLbl="node1" presStyleIdx="1" presStyleCnt="2">
        <dgm:presLayoutVars>
          <dgm:chMax val="0"/>
          <dgm:bulletEnabled val="1"/>
        </dgm:presLayoutVars>
      </dgm:prSet>
      <dgm:spPr/>
      <dgm:t>
        <a:bodyPr/>
        <a:lstStyle/>
        <a:p>
          <a:endParaRPr lang="en-US"/>
        </a:p>
      </dgm:t>
    </dgm:pt>
  </dgm:ptLst>
  <dgm:cxnLst>
    <dgm:cxn modelId="{CA50D313-94B0-4EE7-9E4A-C76776DFD285}" type="presOf" srcId="{462BAA20-3C0D-4D24-8B51-3BA739F14DB7}" destId="{CA6A9F2C-6EA7-4DB0-8A8C-0DCCCD2DBCE7}" srcOrd="0" destOrd="0" presId="urn:microsoft.com/office/officeart/2005/8/layout/vList2"/>
    <dgm:cxn modelId="{3BEA35BB-B68A-4970-9035-B027821F7E14}" type="presOf" srcId="{5F5A21CF-70C5-4BC3-8DBB-FCE06E0887BF}" destId="{08EF987F-34AB-47A9-8AFE-14915075C766}" srcOrd="0" destOrd="0" presId="urn:microsoft.com/office/officeart/2005/8/layout/vList2"/>
    <dgm:cxn modelId="{F7933801-2ACA-48EC-8936-CF2CCA0B8707}" type="presOf" srcId="{A7DF9B70-C162-4DA8-A119-F24EA42739B4}" destId="{7CC3F7D4-C687-448C-853E-F58CC2EB1171}" srcOrd="0" destOrd="0" presId="urn:microsoft.com/office/officeart/2005/8/layout/vList2"/>
    <dgm:cxn modelId="{A8ACA9FA-237E-498E-B4D2-BC2693B2E1C6}" srcId="{A7DF9B70-C162-4DA8-A119-F24EA42739B4}" destId="{462BAA20-3C0D-4D24-8B51-3BA739F14DB7}" srcOrd="1" destOrd="0" parTransId="{EEDFB09C-1A2D-4E88-9DC4-12AE35836022}" sibTransId="{9C37A548-87F5-478C-8B23-86FAF42D4414}"/>
    <dgm:cxn modelId="{D8DDC8AA-F50A-45EB-A3C8-B5C09C871FC9}" srcId="{A7DF9B70-C162-4DA8-A119-F24EA42739B4}" destId="{5F5A21CF-70C5-4BC3-8DBB-FCE06E0887BF}" srcOrd="0" destOrd="0" parTransId="{C21EE925-FA27-4C2C-B43A-2C7DB6B72356}" sibTransId="{9420F4D5-1530-46DC-94E3-FA3723BDC41C}"/>
    <dgm:cxn modelId="{15B412C8-9DE1-469B-BAC2-632BF81B3CB3}" type="presParOf" srcId="{7CC3F7D4-C687-448C-853E-F58CC2EB1171}" destId="{08EF987F-34AB-47A9-8AFE-14915075C766}" srcOrd="0" destOrd="0" presId="urn:microsoft.com/office/officeart/2005/8/layout/vList2"/>
    <dgm:cxn modelId="{187C5D7C-04C1-4964-8922-04A66325F313}" type="presParOf" srcId="{7CC3F7D4-C687-448C-853E-F58CC2EB1171}" destId="{A7F9A65E-3532-4D92-BA4D-A2188F2BB4F0}" srcOrd="1" destOrd="0" presId="urn:microsoft.com/office/officeart/2005/8/layout/vList2"/>
    <dgm:cxn modelId="{AB0DE838-90E4-4FDF-90EC-9AE9145C56F4}" type="presParOf" srcId="{7CC3F7D4-C687-448C-853E-F58CC2EB1171}" destId="{CA6A9F2C-6EA7-4DB0-8A8C-0DCCCD2DBCE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A2D7B2-E970-4232-86ED-3AB6333E0C9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F2F347D-FD88-429F-9B2D-63F7D2D5BF61}">
      <dgm:prSet/>
      <dgm:spPr/>
      <dgm:t>
        <a:bodyPr/>
        <a:lstStyle/>
        <a:p>
          <a:r>
            <a:rPr lang="en-US"/>
            <a:t>How Does IPM Work?</a:t>
          </a:r>
        </a:p>
      </dgm:t>
    </dgm:pt>
    <dgm:pt modelId="{4BC9F6D9-C6FF-4483-95F5-6F90148F3694}" type="parTrans" cxnId="{9835C881-41FD-4115-AC6F-4C1EBDB1A75B}">
      <dgm:prSet/>
      <dgm:spPr/>
      <dgm:t>
        <a:bodyPr/>
        <a:lstStyle/>
        <a:p>
          <a:endParaRPr lang="en-US"/>
        </a:p>
      </dgm:t>
    </dgm:pt>
    <dgm:pt modelId="{140436CE-0EE5-4CC5-A70F-7BF7FAD36C9F}" type="sibTrans" cxnId="{9835C881-41FD-4115-AC6F-4C1EBDB1A75B}">
      <dgm:prSet/>
      <dgm:spPr/>
      <dgm:t>
        <a:bodyPr/>
        <a:lstStyle/>
        <a:p>
          <a:endParaRPr lang="en-US"/>
        </a:p>
      </dgm:t>
    </dgm:pt>
    <dgm:pt modelId="{7B559D79-E121-4D41-94FE-64B9320F04BF}">
      <dgm:prSet/>
      <dgm:spPr/>
      <dgm:t>
        <a:bodyPr/>
        <a:lstStyle/>
        <a:p>
          <a:r>
            <a:rPr lang="en-US"/>
            <a:t>IPM focuses on long-term prevention of pests or their damage by managing the ecosystem</a:t>
          </a:r>
        </a:p>
      </dgm:t>
    </dgm:pt>
    <dgm:pt modelId="{8AB07CA3-7334-47A9-9526-AE9DF20BFFAD}" type="parTrans" cxnId="{1E6255CF-EAA8-4A89-B828-6B590E0CF8E8}">
      <dgm:prSet/>
      <dgm:spPr/>
      <dgm:t>
        <a:bodyPr/>
        <a:lstStyle/>
        <a:p>
          <a:endParaRPr lang="en-US"/>
        </a:p>
      </dgm:t>
    </dgm:pt>
    <dgm:pt modelId="{B7BBC770-FFB0-49E2-86FF-21C65777A8BA}" type="sibTrans" cxnId="{1E6255CF-EAA8-4A89-B828-6B590E0CF8E8}">
      <dgm:prSet/>
      <dgm:spPr/>
      <dgm:t>
        <a:bodyPr/>
        <a:lstStyle/>
        <a:p>
          <a:endParaRPr lang="en-US"/>
        </a:p>
      </dgm:t>
    </dgm:pt>
    <dgm:pt modelId="{1656FEFF-443A-4D5E-A346-4CD8476AF74A}">
      <dgm:prSet/>
      <dgm:spPr/>
      <dgm:t>
        <a:bodyPr/>
        <a:lstStyle/>
        <a:p>
          <a:r>
            <a:rPr lang="en-US"/>
            <a:t>With IPM, you take actions to keep pests from becoming a problem, such as by growing a healthy crop that can withstand pest attacks, using disease-resistant plants, or caulking cracks to keep insects or rodents from entering a building.</a:t>
          </a:r>
        </a:p>
      </dgm:t>
    </dgm:pt>
    <dgm:pt modelId="{46FAC5C3-E037-4996-8853-6BE2977DBB93}" type="parTrans" cxnId="{206C8136-020D-4F54-A9A2-941F8207B139}">
      <dgm:prSet/>
      <dgm:spPr/>
      <dgm:t>
        <a:bodyPr/>
        <a:lstStyle/>
        <a:p>
          <a:endParaRPr lang="en-US"/>
        </a:p>
      </dgm:t>
    </dgm:pt>
    <dgm:pt modelId="{DEBE3AA8-395E-46E9-AEFA-E08621FC10EE}" type="sibTrans" cxnId="{206C8136-020D-4F54-A9A2-941F8207B139}">
      <dgm:prSet/>
      <dgm:spPr/>
      <dgm:t>
        <a:bodyPr/>
        <a:lstStyle/>
        <a:p>
          <a:endParaRPr lang="en-US"/>
        </a:p>
      </dgm:t>
    </dgm:pt>
    <dgm:pt modelId="{84624F28-A537-4673-9F4E-FAEA8118F87A}">
      <dgm:prSet/>
      <dgm:spPr/>
      <dgm:t>
        <a:bodyPr/>
        <a:lstStyle/>
        <a:p>
          <a:r>
            <a:rPr lang="en-US"/>
            <a:t>Rather than simply eliminating the pests you see right now, using IPM means you'll look at environmental factors that affect the pest and its ability to thrive. Armed with this information, you can create conditions that are unfavorable for the pest.</a:t>
          </a:r>
        </a:p>
      </dgm:t>
    </dgm:pt>
    <dgm:pt modelId="{BAF8DCE3-F2F2-41C8-9390-A86AD546F260}" type="parTrans" cxnId="{E0F366BF-B31B-4C89-8081-06F332EA0325}">
      <dgm:prSet/>
      <dgm:spPr/>
      <dgm:t>
        <a:bodyPr/>
        <a:lstStyle/>
        <a:p>
          <a:endParaRPr lang="en-US"/>
        </a:p>
      </dgm:t>
    </dgm:pt>
    <dgm:pt modelId="{6DE3F842-F93A-456A-AD02-89C21910BC3D}" type="sibTrans" cxnId="{E0F366BF-B31B-4C89-8081-06F332EA0325}">
      <dgm:prSet/>
      <dgm:spPr/>
      <dgm:t>
        <a:bodyPr/>
        <a:lstStyle/>
        <a:p>
          <a:endParaRPr lang="en-US"/>
        </a:p>
      </dgm:t>
    </dgm:pt>
    <dgm:pt modelId="{53173C27-ADCF-4365-AED1-0673E17BE88D}" type="pres">
      <dgm:prSet presAssocID="{34A2D7B2-E970-4232-86ED-3AB6333E0C96}" presName="root" presStyleCnt="0">
        <dgm:presLayoutVars>
          <dgm:dir/>
          <dgm:resizeHandles val="exact"/>
        </dgm:presLayoutVars>
      </dgm:prSet>
      <dgm:spPr/>
      <dgm:t>
        <a:bodyPr/>
        <a:lstStyle/>
        <a:p>
          <a:endParaRPr lang="en-US"/>
        </a:p>
      </dgm:t>
    </dgm:pt>
    <dgm:pt modelId="{BBF0A412-18FB-45B0-BACA-DA25ABCD675F}" type="pres">
      <dgm:prSet presAssocID="{2F2F347D-FD88-429F-9B2D-63F7D2D5BF61}" presName="compNode" presStyleCnt="0"/>
      <dgm:spPr/>
    </dgm:pt>
    <dgm:pt modelId="{45A02928-A9BC-4F13-9C6F-2C5F29AE6FFE}" type="pres">
      <dgm:prSet presAssocID="{2F2F347D-FD88-429F-9B2D-63F7D2D5BF61}" presName="bgRect" presStyleLbl="bgShp" presStyleIdx="0" presStyleCnt="4"/>
      <dgm:spPr/>
    </dgm:pt>
    <dgm:pt modelId="{39393FB6-42F2-40EB-906D-E3DB23BDED02}" type="pres">
      <dgm:prSet presAssocID="{2F2F347D-FD88-429F-9B2D-63F7D2D5BF61}" presName="iconRect" presStyleLbl="node1" presStyleIdx="0" presStyleCnt="4"/>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Storyboard"/>
        </a:ext>
      </dgm:extLst>
    </dgm:pt>
    <dgm:pt modelId="{7C8C415D-FE8D-4748-BBC9-270F1C60AFD9}" type="pres">
      <dgm:prSet presAssocID="{2F2F347D-FD88-429F-9B2D-63F7D2D5BF61}" presName="spaceRect" presStyleCnt="0"/>
      <dgm:spPr/>
    </dgm:pt>
    <dgm:pt modelId="{E04362B7-6340-43F8-9096-DB9A3F615E73}" type="pres">
      <dgm:prSet presAssocID="{2F2F347D-FD88-429F-9B2D-63F7D2D5BF61}" presName="parTx" presStyleLbl="revTx" presStyleIdx="0" presStyleCnt="4">
        <dgm:presLayoutVars>
          <dgm:chMax val="0"/>
          <dgm:chPref val="0"/>
        </dgm:presLayoutVars>
      </dgm:prSet>
      <dgm:spPr/>
      <dgm:t>
        <a:bodyPr/>
        <a:lstStyle/>
        <a:p>
          <a:endParaRPr lang="en-US"/>
        </a:p>
      </dgm:t>
    </dgm:pt>
    <dgm:pt modelId="{EE970095-3AEE-452D-94CB-4C67D8E08A9F}" type="pres">
      <dgm:prSet presAssocID="{140436CE-0EE5-4CC5-A70F-7BF7FAD36C9F}" presName="sibTrans" presStyleCnt="0"/>
      <dgm:spPr/>
    </dgm:pt>
    <dgm:pt modelId="{A1D12B20-D657-4799-BF41-2C2086E75708}" type="pres">
      <dgm:prSet presAssocID="{7B559D79-E121-4D41-94FE-64B9320F04BF}" presName="compNode" presStyleCnt="0"/>
      <dgm:spPr/>
    </dgm:pt>
    <dgm:pt modelId="{215DA5CA-FE32-47E6-9FBD-153C561BFBD5}" type="pres">
      <dgm:prSet presAssocID="{7B559D79-E121-4D41-94FE-64B9320F04BF}" presName="bgRect" presStyleLbl="bgShp" presStyleIdx="1" presStyleCnt="4"/>
      <dgm:spPr/>
    </dgm:pt>
    <dgm:pt modelId="{E38042A7-F83D-4D51-B5EE-755BEC5EF15D}" type="pres">
      <dgm:prSet presAssocID="{7B559D79-E121-4D41-94FE-64B9320F04BF}" presName="iconRect" presStyleLbl="node1" presStyleIdx="1" presStyleCnt="4"/>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Onboarding"/>
        </a:ext>
      </dgm:extLst>
    </dgm:pt>
    <dgm:pt modelId="{00DAA123-36FB-495F-9C9E-718E5D6BD15A}" type="pres">
      <dgm:prSet presAssocID="{7B559D79-E121-4D41-94FE-64B9320F04BF}" presName="spaceRect" presStyleCnt="0"/>
      <dgm:spPr/>
    </dgm:pt>
    <dgm:pt modelId="{D6A7ADBD-8E29-462E-92E0-F751D403B487}" type="pres">
      <dgm:prSet presAssocID="{7B559D79-E121-4D41-94FE-64B9320F04BF}" presName="parTx" presStyleLbl="revTx" presStyleIdx="1" presStyleCnt="4">
        <dgm:presLayoutVars>
          <dgm:chMax val="0"/>
          <dgm:chPref val="0"/>
        </dgm:presLayoutVars>
      </dgm:prSet>
      <dgm:spPr/>
      <dgm:t>
        <a:bodyPr/>
        <a:lstStyle/>
        <a:p>
          <a:endParaRPr lang="en-US"/>
        </a:p>
      </dgm:t>
    </dgm:pt>
    <dgm:pt modelId="{2FA35806-2C9D-4367-9F4F-4FC84A4ADDAA}" type="pres">
      <dgm:prSet presAssocID="{B7BBC770-FFB0-49E2-86FF-21C65777A8BA}" presName="sibTrans" presStyleCnt="0"/>
      <dgm:spPr/>
    </dgm:pt>
    <dgm:pt modelId="{092E35A2-E1C9-4BAC-B50C-4BA8C31EA23B}" type="pres">
      <dgm:prSet presAssocID="{1656FEFF-443A-4D5E-A346-4CD8476AF74A}" presName="compNode" presStyleCnt="0"/>
      <dgm:spPr/>
    </dgm:pt>
    <dgm:pt modelId="{A127782D-7CFD-4211-A26E-F6047605A29A}" type="pres">
      <dgm:prSet presAssocID="{1656FEFF-443A-4D5E-A346-4CD8476AF74A}" presName="bgRect" presStyleLbl="bgShp" presStyleIdx="2" presStyleCnt="4"/>
      <dgm:spPr/>
    </dgm:pt>
    <dgm:pt modelId="{6EFD34F7-BB76-43E0-BB75-1A6C3A321792}" type="pres">
      <dgm:prSet presAssocID="{1656FEFF-443A-4D5E-A346-4CD8476AF74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Health"/>
        </a:ext>
      </dgm:extLst>
    </dgm:pt>
    <dgm:pt modelId="{F78D56A7-7535-4B8D-9B74-574131056DBC}" type="pres">
      <dgm:prSet presAssocID="{1656FEFF-443A-4D5E-A346-4CD8476AF74A}" presName="spaceRect" presStyleCnt="0"/>
      <dgm:spPr/>
    </dgm:pt>
    <dgm:pt modelId="{542E6DFB-C3E3-47E9-8D50-965342891934}" type="pres">
      <dgm:prSet presAssocID="{1656FEFF-443A-4D5E-A346-4CD8476AF74A}" presName="parTx" presStyleLbl="revTx" presStyleIdx="2" presStyleCnt="4">
        <dgm:presLayoutVars>
          <dgm:chMax val="0"/>
          <dgm:chPref val="0"/>
        </dgm:presLayoutVars>
      </dgm:prSet>
      <dgm:spPr/>
      <dgm:t>
        <a:bodyPr/>
        <a:lstStyle/>
        <a:p>
          <a:endParaRPr lang="en-US"/>
        </a:p>
      </dgm:t>
    </dgm:pt>
    <dgm:pt modelId="{5957FB4A-95F7-42F7-8B33-34D0260283F5}" type="pres">
      <dgm:prSet presAssocID="{DEBE3AA8-395E-46E9-AEFA-E08621FC10EE}" presName="sibTrans" presStyleCnt="0"/>
      <dgm:spPr/>
    </dgm:pt>
    <dgm:pt modelId="{AD66FF24-52D4-42E3-95F9-8B43A8EAE71A}" type="pres">
      <dgm:prSet presAssocID="{84624F28-A537-4673-9F4E-FAEA8118F87A}" presName="compNode" presStyleCnt="0"/>
      <dgm:spPr/>
    </dgm:pt>
    <dgm:pt modelId="{86C11312-8E21-4962-844A-B7839EEF3C0B}" type="pres">
      <dgm:prSet presAssocID="{84624F28-A537-4673-9F4E-FAEA8118F87A}" presName="bgRect" presStyleLbl="bgShp" presStyleIdx="3" presStyleCnt="4"/>
      <dgm:spPr/>
    </dgm:pt>
    <dgm:pt modelId="{9FDD405D-E41F-4210-B62D-9AA5E6798EEC}" type="pres">
      <dgm:prSet presAssocID="{84624F28-A537-4673-9F4E-FAEA8118F87A}" presName="iconRect" presStyleLbl="node1" presStyleIdx="3" presStyleCnt="4"/>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en-US"/>
        </a:p>
      </dgm:t>
      <dgm:extLst>
        <a:ext uri="{E40237B7-FDA0-4F09-8148-C483321AD2D9}">
          <dgm14:cNvPr xmlns:dgm14="http://schemas.microsoft.com/office/drawing/2010/diagram" id="0" name="" descr="Fingerprint2"/>
        </a:ext>
      </dgm:extLst>
    </dgm:pt>
    <dgm:pt modelId="{61F130F1-666F-4AAC-AE20-37660D377AFF}" type="pres">
      <dgm:prSet presAssocID="{84624F28-A537-4673-9F4E-FAEA8118F87A}" presName="spaceRect" presStyleCnt="0"/>
      <dgm:spPr/>
    </dgm:pt>
    <dgm:pt modelId="{30711112-8152-4163-8F5A-BDD4210D3E9C}" type="pres">
      <dgm:prSet presAssocID="{84624F28-A537-4673-9F4E-FAEA8118F87A}" presName="parTx" presStyleLbl="revTx" presStyleIdx="3" presStyleCnt="4">
        <dgm:presLayoutVars>
          <dgm:chMax val="0"/>
          <dgm:chPref val="0"/>
        </dgm:presLayoutVars>
      </dgm:prSet>
      <dgm:spPr/>
      <dgm:t>
        <a:bodyPr/>
        <a:lstStyle/>
        <a:p>
          <a:endParaRPr lang="en-US"/>
        </a:p>
      </dgm:t>
    </dgm:pt>
  </dgm:ptLst>
  <dgm:cxnLst>
    <dgm:cxn modelId="{206C8136-020D-4F54-A9A2-941F8207B139}" srcId="{34A2D7B2-E970-4232-86ED-3AB6333E0C96}" destId="{1656FEFF-443A-4D5E-A346-4CD8476AF74A}" srcOrd="2" destOrd="0" parTransId="{46FAC5C3-E037-4996-8853-6BE2977DBB93}" sibTransId="{DEBE3AA8-395E-46E9-AEFA-E08621FC10EE}"/>
    <dgm:cxn modelId="{65A9DF73-ED32-4C89-AE85-BCF2F4081FBE}" type="presOf" srcId="{1656FEFF-443A-4D5E-A346-4CD8476AF74A}" destId="{542E6DFB-C3E3-47E9-8D50-965342891934}" srcOrd="0" destOrd="0" presId="urn:microsoft.com/office/officeart/2018/2/layout/IconVerticalSolidList"/>
    <dgm:cxn modelId="{3A85F7CB-4AFF-46F5-877A-9C8BBE3EE3B8}" type="presOf" srcId="{7B559D79-E121-4D41-94FE-64B9320F04BF}" destId="{D6A7ADBD-8E29-462E-92E0-F751D403B487}" srcOrd="0" destOrd="0" presId="urn:microsoft.com/office/officeart/2018/2/layout/IconVerticalSolidList"/>
    <dgm:cxn modelId="{1E6255CF-EAA8-4A89-B828-6B590E0CF8E8}" srcId="{34A2D7B2-E970-4232-86ED-3AB6333E0C96}" destId="{7B559D79-E121-4D41-94FE-64B9320F04BF}" srcOrd="1" destOrd="0" parTransId="{8AB07CA3-7334-47A9-9526-AE9DF20BFFAD}" sibTransId="{B7BBC770-FFB0-49E2-86FF-21C65777A8BA}"/>
    <dgm:cxn modelId="{E0F366BF-B31B-4C89-8081-06F332EA0325}" srcId="{34A2D7B2-E970-4232-86ED-3AB6333E0C96}" destId="{84624F28-A537-4673-9F4E-FAEA8118F87A}" srcOrd="3" destOrd="0" parTransId="{BAF8DCE3-F2F2-41C8-9390-A86AD546F260}" sibTransId="{6DE3F842-F93A-456A-AD02-89C21910BC3D}"/>
    <dgm:cxn modelId="{B0A5F175-F194-43F7-9151-DB61D9822EAE}" type="presOf" srcId="{84624F28-A537-4673-9F4E-FAEA8118F87A}" destId="{30711112-8152-4163-8F5A-BDD4210D3E9C}" srcOrd="0" destOrd="0" presId="urn:microsoft.com/office/officeart/2018/2/layout/IconVerticalSolidList"/>
    <dgm:cxn modelId="{758A4BCD-D391-4792-A59C-5471DAA9BB96}" type="presOf" srcId="{2F2F347D-FD88-429F-9B2D-63F7D2D5BF61}" destId="{E04362B7-6340-43F8-9096-DB9A3F615E73}" srcOrd="0" destOrd="0" presId="urn:microsoft.com/office/officeart/2018/2/layout/IconVerticalSolidList"/>
    <dgm:cxn modelId="{41AD25F9-885A-4E0D-94FB-A8ECB26A72D4}" type="presOf" srcId="{34A2D7B2-E970-4232-86ED-3AB6333E0C96}" destId="{53173C27-ADCF-4365-AED1-0673E17BE88D}" srcOrd="0" destOrd="0" presId="urn:microsoft.com/office/officeart/2018/2/layout/IconVerticalSolidList"/>
    <dgm:cxn modelId="{9835C881-41FD-4115-AC6F-4C1EBDB1A75B}" srcId="{34A2D7B2-E970-4232-86ED-3AB6333E0C96}" destId="{2F2F347D-FD88-429F-9B2D-63F7D2D5BF61}" srcOrd="0" destOrd="0" parTransId="{4BC9F6D9-C6FF-4483-95F5-6F90148F3694}" sibTransId="{140436CE-0EE5-4CC5-A70F-7BF7FAD36C9F}"/>
    <dgm:cxn modelId="{5CF5E891-931D-463F-8C26-991F636AE1F7}" type="presParOf" srcId="{53173C27-ADCF-4365-AED1-0673E17BE88D}" destId="{BBF0A412-18FB-45B0-BACA-DA25ABCD675F}" srcOrd="0" destOrd="0" presId="urn:microsoft.com/office/officeart/2018/2/layout/IconVerticalSolidList"/>
    <dgm:cxn modelId="{3FBE6E69-D05B-407C-9DC8-D26C58F49F36}" type="presParOf" srcId="{BBF0A412-18FB-45B0-BACA-DA25ABCD675F}" destId="{45A02928-A9BC-4F13-9C6F-2C5F29AE6FFE}" srcOrd="0" destOrd="0" presId="urn:microsoft.com/office/officeart/2018/2/layout/IconVerticalSolidList"/>
    <dgm:cxn modelId="{E4B3BD23-9728-493A-ACE4-B7BC1F0B515E}" type="presParOf" srcId="{BBF0A412-18FB-45B0-BACA-DA25ABCD675F}" destId="{39393FB6-42F2-40EB-906D-E3DB23BDED02}" srcOrd="1" destOrd="0" presId="urn:microsoft.com/office/officeart/2018/2/layout/IconVerticalSolidList"/>
    <dgm:cxn modelId="{DEAEE62C-7E46-4F46-B2BF-9C6FFEED0136}" type="presParOf" srcId="{BBF0A412-18FB-45B0-BACA-DA25ABCD675F}" destId="{7C8C415D-FE8D-4748-BBC9-270F1C60AFD9}" srcOrd="2" destOrd="0" presId="urn:microsoft.com/office/officeart/2018/2/layout/IconVerticalSolidList"/>
    <dgm:cxn modelId="{EBAD24EB-CCA4-4C54-BE9C-8E1207AD035C}" type="presParOf" srcId="{BBF0A412-18FB-45B0-BACA-DA25ABCD675F}" destId="{E04362B7-6340-43F8-9096-DB9A3F615E73}" srcOrd="3" destOrd="0" presId="urn:microsoft.com/office/officeart/2018/2/layout/IconVerticalSolidList"/>
    <dgm:cxn modelId="{C8E389D3-7AFA-4B83-8904-7C6F934517AB}" type="presParOf" srcId="{53173C27-ADCF-4365-AED1-0673E17BE88D}" destId="{EE970095-3AEE-452D-94CB-4C67D8E08A9F}" srcOrd="1" destOrd="0" presId="urn:microsoft.com/office/officeart/2018/2/layout/IconVerticalSolidList"/>
    <dgm:cxn modelId="{815E43EF-CE3D-46EE-9296-05D1F42B0454}" type="presParOf" srcId="{53173C27-ADCF-4365-AED1-0673E17BE88D}" destId="{A1D12B20-D657-4799-BF41-2C2086E75708}" srcOrd="2" destOrd="0" presId="urn:microsoft.com/office/officeart/2018/2/layout/IconVerticalSolidList"/>
    <dgm:cxn modelId="{58BB288D-0A67-4F60-83C1-FAF2805E8B53}" type="presParOf" srcId="{A1D12B20-D657-4799-BF41-2C2086E75708}" destId="{215DA5CA-FE32-47E6-9FBD-153C561BFBD5}" srcOrd="0" destOrd="0" presId="urn:microsoft.com/office/officeart/2018/2/layout/IconVerticalSolidList"/>
    <dgm:cxn modelId="{80AE5049-99FC-4B32-95FB-C55C1AE3F1A5}" type="presParOf" srcId="{A1D12B20-D657-4799-BF41-2C2086E75708}" destId="{E38042A7-F83D-4D51-B5EE-755BEC5EF15D}" srcOrd="1" destOrd="0" presId="urn:microsoft.com/office/officeart/2018/2/layout/IconVerticalSolidList"/>
    <dgm:cxn modelId="{8F1D8E2B-E044-4EA3-BD9C-087A2EB9DD58}" type="presParOf" srcId="{A1D12B20-D657-4799-BF41-2C2086E75708}" destId="{00DAA123-36FB-495F-9C9E-718E5D6BD15A}" srcOrd="2" destOrd="0" presId="urn:microsoft.com/office/officeart/2018/2/layout/IconVerticalSolidList"/>
    <dgm:cxn modelId="{009E0460-DB25-4DCC-89AA-632C6D365B5D}" type="presParOf" srcId="{A1D12B20-D657-4799-BF41-2C2086E75708}" destId="{D6A7ADBD-8E29-462E-92E0-F751D403B487}" srcOrd="3" destOrd="0" presId="urn:microsoft.com/office/officeart/2018/2/layout/IconVerticalSolidList"/>
    <dgm:cxn modelId="{7D30E002-D0C1-4BB5-933C-D56E4D15C979}" type="presParOf" srcId="{53173C27-ADCF-4365-AED1-0673E17BE88D}" destId="{2FA35806-2C9D-4367-9F4F-4FC84A4ADDAA}" srcOrd="3" destOrd="0" presId="urn:microsoft.com/office/officeart/2018/2/layout/IconVerticalSolidList"/>
    <dgm:cxn modelId="{3E898083-52CA-48AB-B7EA-0318390DB304}" type="presParOf" srcId="{53173C27-ADCF-4365-AED1-0673E17BE88D}" destId="{092E35A2-E1C9-4BAC-B50C-4BA8C31EA23B}" srcOrd="4" destOrd="0" presId="urn:microsoft.com/office/officeart/2018/2/layout/IconVerticalSolidList"/>
    <dgm:cxn modelId="{7ED4BE00-3F5B-46C7-985A-940DD4013394}" type="presParOf" srcId="{092E35A2-E1C9-4BAC-B50C-4BA8C31EA23B}" destId="{A127782D-7CFD-4211-A26E-F6047605A29A}" srcOrd="0" destOrd="0" presId="urn:microsoft.com/office/officeart/2018/2/layout/IconVerticalSolidList"/>
    <dgm:cxn modelId="{E3509844-8AB9-49AC-BCEA-F3E37303DD05}" type="presParOf" srcId="{092E35A2-E1C9-4BAC-B50C-4BA8C31EA23B}" destId="{6EFD34F7-BB76-43E0-BB75-1A6C3A321792}" srcOrd="1" destOrd="0" presId="urn:microsoft.com/office/officeart/2018/2/layout/IconVerticalSolidList"/>
    <dgm:cxn modelId="{0FA1A072-9FFE-4496-99D1-183F5D1FE38D}" type="presParOf" srcId="{092E35A2-E1C9-4BAC-B50C-4BA8C31EA23B}" destId="{F78D56A7-7535-4B8D-9B74-574131056DBC}" srcOrd="2" destOrd="0" presId="urn:microsoft.com/office/officeart/2018/2/layout/IconVerticalSolidList"/>
    <dgm:cxn modelId="{179739E7-6F64-4D13-BD70-25475845EE97}" type="presParOf" srcId="{092E35A2-E1C9-4BAC-B50C-4BA8C31EA23B}" destId="{542E6DFB-C3E3-47E9-8D50-965342891934}" srcOrd="3" destOrd="0" presId="urn:microsoft.com/office/officeart/2018/2/layout/IconVerticalSolidList"/>
    <dgm:cxn modelId="{03A40DDC-5AA7-498A-91F0-B7A106841CDD}" type="presParOf" srcId="{53173C27-ADCF-4365-AED1-0673E17BE88D}" destId="{5957FB4A-95F7-42F7-8B33-34D0260283F5}" srcOrd="5" destOrd="0" presId="urn:microsoft.com/office/officeart/2018/2/layout/IconVerticalSolidList"/>
    <dgm:cxn modelId="{BCC0EBE1-EFFA-4D6C-B2BB-3765D7AB7B80}" type="presParOf" srcId="{53173C27-ADCF-4365-AED1-0673E17BE88D}" destId="{AD66FF24-52D4-42E3-95F9-8B43A8EAE71A}" srcOrd="6" destOrd="0" presId="urn:microsoft.com/office/officeart/2018/2/layout/IconVerticalSolidList"/>
    <dgm:cxn modelId="{E1ED8DF7-7501-4E4A-A79F-C1E7EFBE91CC}" type="presParOf" srcId="{AD66FF24-52D4-42E3-95F9-8B43A8EAE71A}" destId="{86C11312-8E21-4962-844A-B7839EEF3C0B}" srcOrd="0" destOrd="0" presId="urn:microsoft.com/office/officeart/2018/2/layout/IconVerticalSolidList"/>
    <dgm:cxn modelId="{80778DCE-27C4-475D-A327-FF115278E1D1}" type="presParOf" srcId="{AD66FF24-52D4-42E3-95F9-8B43A8EAE71A}" destId="{9FDD405D-E41F-4210-B62D-9AA5E6798EEC}" srcOrd="1" destOrd="0" presId="urn:microsoft.com/office/officeart/2018/2/layout/IconVerticalSolidList"/>
    <dgm:cxn modelId="{3741E24D-4CE6-4230-B301-7FE64E4AC9EE}" type="presParOf" srcId="{AD66FF24-52D4-42E3-95F9-8B43A8EAE71A}" destId="{61F130F1-666F-4AAC-AE20-37660D377AFF}" srcOrd="2" destOrd="0" presId="urn:microsoft.com/office/officeart/2018/2/layout/IconVerticalSolidList"/>
    <dgm:cxn modelId="{66805A04-9C82-4D83-A76B-F33ED2B41436}" type="presParOf" srcId="{AD66FF24-52D4-42E3-95F9-8B43A8EAE71A}" destId="{30711112-8152-4163-8F5A-BDD4210D3E9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6808E6-FB5C-4D5B-91EB-6A9CB7EB0741}"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8EB26CF-97AB-4BD4-96FE-B44FCD065F0D}">
      <dgm:prSet/>
      <dgm:spPr/>
      <dgm:t>
        <a:bodyPr/>
        <a:lstStyle/>
        <a:p>
          <a:r>
            <a:rPr lang="en-US"/>
            <a:t>In IPM, monitoring and correct pest identification help you decide whether management is needed</a:t>
          </a:r>
        </a:p>
      </dgm:t>
    </dgm:pt>
    <dgm:pt modelId="{181F7B01-BE19-438A-BEB1-A4D64429C414}" type="parTrans" cxnId="{891864D5-BC92-4476-90C4-0EBCD1AC3AD5}">
      <dgm:prSet/>
      <dgm:spPr/>
      <dgm:t>
        <a:bodyPr/>
        <a:lstStyle/>
        <a:p>
          <a:endParaRPr lang="en-US"/>
        </a:p>
      </dgm:t>
    </dgm:pt>
    <dgm:pt modelId="{1E38E231-1DA9-4513-A138-4EC6737DDF19}" type="sibTrans" cxnId="{891864D5-BC92-4476-90C4-0EBCD1AC3AD5}">
      <dgm:prSet/>
      <dgm:spPr/>
      <dgm:t>
        <a:bodyPr/>
        <a:lstStyle/>
        <a:p>
          <a:endParaRPr lang="en-US"/>
        </a:p>
      </dgm:t>
    </dgm:pt>
    <dgm:pt modelId="{FB3EC5B8-7ACC-41A6-AA7B-7B48AE71B348}">
      <dgm:prSet/>
      <dgm:spPr/>
      <dgm:t>
        <a:bodyPr/>
        <a:lstStyle/>
        <a:p>
          <a:r>
            <a:rPr lang="en-US"/>
            <a:t>Monitoring means checking your field, landscape, forest, or building—or other site—to identify which pests are present, how many there are, or what damage they've caused. Correctly identifying the pest is key to knowing whether a pest is likely to become a problem and determining the best management strategy.</a:t>
          </a:r>
        </a:p>
      </dgm:t>
    </dgm:pt>
    <dgm:pt modelId="{E00CBEAE-7148-4E71-BEA3-314126BDC637}" type="parTrans" cxnId="{98319538-D967-4376-A80A-3F1C62AC85C0}">
      <dgm:prSet/>
      <dgm:spPr/>
      <dgm:t>
        <a:bodyPr/>
        <a:lstStyle/>
        <a:p>
          <a:endParaRPr lang="en-US"/>
        </a:p>
      </dgm:t>
    </dgm:pt>
    <dgm:pt modelId="{9CC10142-A2FD-4FAF-85BB-C9FB068F5814}" type="sibTrans" cxnId="{98319538-D967-4376-A80A-3F1C62AC85C0}">
      <dgm:prSet/>
      <dgm:spPr/>
      <dgm:t>
        <a:bodyPr/>
        <a:lstStyle/>
        <a:p>
          <a:endParaRPr lang="en-US"/>
        </a:p>
      </dgm:t>
    </dgm:pt>
    <dgm:pt modelId="{F5DA3A8D-3A12-424D-AFC6-E00BB9A25009}">
      <dgm:prSet/>
      <dgm:spPr/>
      <dgm:t>
        <a:bodyPr/>
        <a:lstStyle/>
        <a:p>
          <a:r>
            <a:rPr lang="en-US"/>
            <a:t>After monitoring and considering information about the pest, its biology, and environmental factors, you can decide whether the pest can be tolerated or whether it is a problem that warrants control. If control is needed, this information also helps you select the most effective management methods and the best time to use them.</a:t>
          </a:r>
        </a:p>
      </dgm:t>
    </dgm:pt>
    <dgm:pt modelId="{66807ECC-E990-4E2E-8EB0-F1AC79BF1282}" type="parTrans" cxnId="{6702ED64-63F4-482C-B840-6F2918324E40}">
      <dgm:prSet/>
      <dgm:spPr/>
      <dgm:t>
        <a:bodyPr/>
        <a:lstStyle/>
        <a:p>
          <a:endParaRPr lang="en-US"/>
        </a:p>
      </dgm:t>
    </dgm:pt>
    <dgm:pt modelId="{32FA9E21-064F-434C-B472-59C61675D4E3}" type="sibTrans" cxnId="{6702ED64-63F4-482C-B840-6F2918324E40}">
      <dgm:prSet/>
      <dgm:spPr/>
      <dgm:t>
        <a:bodyPr/>
        <a:lstStyle/>
        <a:p>
          <a:endParaRPr lang="en-US"/>
        </a:p>
      </dgm:t>
    </dgm:pt>
    <dgm:pt modelId="{CC1F4CB7-55D9-4D48-B586-BC6A5020061E}" type="pres">
      <dgm:prSet presAssocID="{AE6808E6-FB5C-4D5B-91EB-6A9CB7EB0741}" presName="linear" presStyleCnt="0">
        <dgm:presLayoutVars>
          <dgm:animLvl val="lvl"/>
          <dgm:resizeHandles val="exact"/>
        </dgm:presLayoutVars>
      </dgm:prSet>
      <dgm:spPr/>
      <dgm:t>
        <a:bodyPr/>
        <a:lstStyle/>
        <a:p>
          <a:endParaRPr lang="en-US"/>
        </a:p>
      </dgm:t>
    </dgm:pt>
    <dgm:pt modelId="{40668124-EE7B-4AD1-8759-7D153B58029E}" type="pres">
      <dgm:prSet presAssocID="{78EB26CF-97AB-4BD4-96FE-B44FCD065F0D}" presName="parentText" presStyleLbl="node1" presStyleIdx="0" presStyleCnt="1">
        <dgm:presLayoutVars>
          <dgm:chMax val="0"/>
          <dgm:bulletEnabled val="1"/>
        </dgm:presLayoutVars>
      </dgm:prSet>
      <dgm:spPr/>
      <dgm:t>
        <a:bodyPr/>
        <a:lstStyle/>
        <a:p>
          <a:endParaRPr lang="en-US"/>
        </a:p>
      </dgm:t>
    </dgm:pt>
    <dgm:pt modelId="{29121042-58BB-4E93-B962-FDF5F331EBF8}" type="pres">
      <dgm:prSet presAssocID="{78EB26CF-97AB-4BD4-96FE-B44FCD065F0D}" presName="childText" presStyleLbl="revTx" presStyleIdx="0" presStyleCnt="1">
        <dgm:presLayoutVars>
          <dgm:bulletEnabled val="1"/>
        </dgm:presLayoutVars>
      </dgm:prSet>
      <dgm:spPr/>
      <dgm:t>
        <a:bodyPr/>
        <a:lstStyle/>
        <a:p>
          <a:endParaRPr lang="en-US"/>
        </a:p>
      </dgm:t>
    </dgm:pt>
  </dgm:ptLst>
  <dgm:cxnLst>
    <dgm:cxn modelId="{6702ED64-63F4-482C-B840-6F2918324E40}" srcId="{78EB26CF-97AB-4BD4-96FE-B44FCD065F0D}" destId="{F5DA3A8D-3A12-424D-AFC6-E00BB9A25009}" srcOrd="1" destOrd="0" parTransId="{66807ECC-E990-4E2E-8EB0-F1AC79BF1282}" sibTransId="{32FA9E21-064F-434C-B472-59C61675D4E3}"/>
    <dgm:cxn modelId="{891864D5-BC92-4476-90C4-0EBCD1AC3AD5}" srcId="{AE6808E6-FB5C-4D5B-91EB-6A9CB7EB0741}" destId="{78EB26CF-97AB-4BD4-96FE-B44FCD065F0D}" srcOrd="0" destOrd="0" parTransId="{181F7B01-BE19-438A-BEB1-A4D64429C414}" sibTransId="{1E38E231-1DA9-4513-A138-4EC6737DDF19}"/>
    <dgm:cxn modelId="{D3A276CE-3D0B-4FE8-A9E9-01BDAB98E6E8}" type="presOf" srcId="{FB3EC5B8-7ACC-41A6-AA7B-7B48AE71B348}" destId="{29121042-58BB-4E93-B962-FDF5F331EBF8}" srcOrd="0" destOrd="0" presId="urn:microsoft.com/office/officeart/2005/8/layout/vList2"/>
    <dgm:cxn modelId="{00397660-1200-475E-A950-E9E9B95151EF}" type="presOf" srcId="{F5DA3A8D-3A12-424D-AFC6-E00BB9A25009}" destId="{29121042-58BB-4E93-B962-FDF5F331EBF8}" srcOrd="0" destOrd="1" presId="urn:microsoft.com/office/officeart/2005/8/layout/vList2"/>
    <dgm:cxn modelId="{577BC4A0-5CB5-4228-B5E7-19A651915F30}" type="presOf" srcId="{78EB26CF-97AB-4BD4-96FE-B44FCD065F0D}" destId="{40668124-EE7B-4AD1-8759-7D153B58029E}" srcOrd="0" destOrd="0" presId="urn:microsoft.com/office/officeart/2005/8/layout/vList2"/>
    <dgm:cxn modelId="{A6B9D50A-C94D-45E8-815B-2AB29A2379B4}" type="presOf" srcId="{AE6808E6-FB5C-4D5B-91EB-6A9CB7EB0741}" destId="{CC1F4CB7-55D9-4D48-B586-BC6A5020061E}" srcOrd="0" destOrd="0" presId="urn:microsoft.com/office/officeart/2005/8/layout/vList2"/>
    <dgm:cxn modelId="{98319538-D967-4376-A80A-3F1C62AC85C0}" srcId="{78EB26CF-97AB-4BD4-96FE-B44FCD065F0D}" destId="{FB3EC5B8-7ACC-41A6-AA7B-7B48AE71B348}" srcOrd="0" destOrd="0" parTransId="{E00CBEAE-7148-4E71-BEA3-314126BDC637}" sibTransId="{9CC10142-A2FD-4FAF-85BB-C9FB068F5814}"/>
    <dgm:cxn modelId="{BD7C5765-EE8B-4708-BCAD-264E2B097015}" type="presParOf" srcId="{CC1F4CB7-55D9-4D48-B586-BC6A5020061E}" destId="{40668124-EE7B-4AD1-8759-7D153B58029E}" srcOrd="0" destOrd="0" presId="urn:microsoft.com/office/officeart/2005/8/layout/vList2"/>
    <dgm:cxn modelId="{4ED01D04-4C54-4FB8-BF4E-D1C35CB24418}" type="presParOf" srcId="{CC1F4CB7-55D9-4D48-B586-BC6A5020061E}" destId="{29121042-58BB-4E93-B962-FDF5F331EBF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DBAA95-5E67-4E05-91CB-7BEC7079072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7B0DD74-3FDD-4673-B543-4C385CE37A51}">
      <dgm:prSet/>
      <dgm:spPr/>
      <dgm:t>
        <a:bodyPr/>
        <a:lstStyle/>
        <a:p>
          <a:r>
            <a:rPr lang="en-US"/>
            <a:t>IPM programs combine management approaches for greater effectiveness</a:t>
          </a:r>
        </a:p>
      </dgm:t>
    </dgm:pt>
    <dgm:pt modelId="{C5EE7564-0A84-49F1-A300-42B0B1F636B7}" type="parTrans" cxnId="{651624C4-2EC7-4779-A778-326F3ED5E5DD}">
      <dgm:prSet/>
      <dgm:spPr/>
      <dgm:t>
        <a:bodyPr/>
        <a:lstStyle/>
        <a:p>
          <a:endParaRPr lang="en-US"/>
        </a:p>
      </dgm:t>
    </dgm:pt>
    <dgm:pt modelId="{6FF62396-4277-4204-AE00-7A139A232796}" type="sibTrans" cxnId="{651624C4-2EC7-4779-A778-326F3ED5E5DD}">
      <dgm:prSet/>
      <dgm:spPr/>
      <dgm:t>
        <a:bodyPr/>
        <a:lstStyle/>
        <a:p>
          <a:endParaRPr lang="en-US"/>
        </a:p>
      </dgm:t>
    </dgm:pt>
    <dgm:pt modelId="{FC60BF6A-4E62-4F3B-8695-744492505AC6}">
      <dgm:prSet/>
      <dgm:spPr/>
      <dgm:t>
        <a:bodyPr/>
        <a:lstStyle/>
        <a:p>
          <a:r>
            <a:rPr lang="en-US"/>
            <a:t>The most effective, long-term way to manage pests is by using a combination of methods that work better together than separately. Approaches for managing pests are often grouped in the following categories.</a:t>
          </a:r>
        </a:p>
      </dgm:t>
    </dgm:pt>
    <dgm:pt modelId="{E9D8A193-6095-4FCA-941D-C32FD9E264EF}" type="parTrans" cxnId="{F1A14229-70AD-444B-A585-CB97D3B2C4E5}">
      <dgm:prSet/>
      <dgm:spPr/>
      <dgm:t>
        <a:bodyPr/>
        <a:lstStyle/>
        <a:p>
          <a:endParaRPr lang="en-US"/>
        </a:p>
      </dgm:t>
    </dgm:pt>
    <dgm:pt modelId="{AB26140B-D639-4766-A4D6-4BCAD81499CC}" type="sibTrans" cxnId="{F1A14229-70AD-444B-A585-CB97D3B2C4E5}">
      <dgm:prSet/>
      <dgm:spPr/>
      <dgm:t>
        <a:bodyPr/>
        <a:lstStyle/>
        <a:p>
          <a:endParaRPr lang="en-US"/>
        </a:p>
      </dgm:t>
    </dgm:pt>
    <dgm:pt modelId="{62A3523D-0C67-440E-B876-B40356D79A1B}" type="pres">
      <dgm:prSet presAssocID="{07DBAA95-5E67-4E05-91CB-7BEC7079072C}" presName="root" presStyleCnt="0">
        <dgm:presLayoutVars>
          <dgm:dir/>
          <dgm:resizeHandles val="exact"/>
        </dgm:presLayoutVars>
      </dgm:prSet>
      <dgm:spPr/>
      <dgm:t>
        <a:bodyPr/>
        <a:lstStyle/>
        <a:p>
          <a:endParaRPr lang="en-US"/>
        </a:p>
      </dgm:t>
    </dgm:pt>
    <dgm:pt modelId="{7595A520-E0BF-4CFE-85AF-95D1A40C7BA5}" type="pres">
      <dgm:prSet presAssocID="{37B0DD74-3FDD-4673-B543-4C385CE37A51}" presName="compNode" presStyleCnt="0"/>
      <dgm:spPr/>
    </dgm:pt>
    <dgm:pt modelId="{B9A08CF6-AD94-471A-A953-304E7931CB7A}" type="pres">
      <dgm:prSet presAssocID="{37B0DD74-3FDD-4673-B543-4C385CE37A51}" presName="bgRect" presStyleLbl="bgShp" presStyleIdx="0" presStyleCnt="2"/>
      <dgm:spPr/>
    </dgm:pt>
    <dgm:pt modelId="{8BB9714F-10A5-4FA9-AB2D-3997F80A6F52}" type="pres">
      <dgm:prSet presAssocID="{37B0DD74-3FDD-4673-B543-4C385CE37A5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Checkmark"/>
        </a:ext>
      </dgm:extLst>
    </dgm:pt>
    <dgm:pt modelId="{67BCC4AB-E88F-4339-AC45-372300E5160D}" type="pres">
      <dgm:prSet presAssocID="{37B0DD74-3FDD-4673-B543-4C385CE37A51}" presName="spaceRect" presStyleCnt="0"/>
      <dgm:spPr/>
    </dgm:pt>
    <dgm:pt modelId="{B43E2424-6758-4261-921D-5E00C789DFCE}" type="pres">
      <dgm:prSet presAssocID="{37B0DD74-3FDD-4673-B543-4C385CE37A51}" presName="parTx" presStyleLbl="revTx" presStyleIdx="0" presStyleCnt="2">
        <dgm:presLayoutVars>
          <dgm:chMax val="0"/>
          <dgm:chPref val="0"/>
        </dgm:presLayoutVars>
      </dgm:prSet>
      <dgm:spPr/>
      <dgm:t>
        <a:bodyPr/>
        <a:lstStyle/>
        <a:p>
          <a:endParaRPr lang="en-US"/>
        </a:p>
      </dgm:t>
    </dgm:pt>
    <dgm:pt modelId="{EEFEC42E-7499-443F-8A21-F3213A014796}" type="pres">
      <dgm:prSet presAssocID="{6FF62396-4277-4204-AE00-7A139A232796}" presName="sibTrans" presStyleCnt="0"/>
      <dgm:spPr/>
    </dgm:pt>
    <dgm:pt modelId="{8C319D3F-1EB2-45EC-A3C1-1198C5A2D8CA}" type="pres">
      <dgm:prSet presAssocID="{FC60BF6A-4E62-4F3B-8695-744492505AC6}" presName="compNode" presStyleCnt="0"/>
      <dgm:spPr/>
    </dgm:pt>
    <dgm:pt modelId="{3AA0075A-751D-49FB-B37E-63C8C938D224}" type="pres">
      <dgm:prSet presAssocID="{FC60BF6A-4E62-4F3B-8695-744492505AC6}" presName="bgRect" presStyleLbl="bgShp" presStyleIdx="1" presStyleCnt="2"/>
      <dgm:spPr/>
    </dgm:pt>
    <dgm:pt modelId="{B2705068-27AE-4B61-A740-B1B85C699327}" type="pres">
      <dgm:prSet presAssocID="{FC60BF6A-4E62-4F3B-8695-744492505AC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Presentation with Checklist"/>
        </a:ext>
      </dgm:extLst>
    </dgm:pt>
    <dgm:pt modelId="{065E6D4A-EBCB-4F29-9F96-FD7025567623}" type="pres">
      <dgm:prSet presAssocID="{FC60BF6A-4E62-4F3B-8695-744492505AC6}" presName="spaceRect" presStyleCnt="0"/>
      <dgm:spPr/>
    </dgm:pt>
    <dgm:pt modelId="{2EEF5015-7F1D-496B-8CCE-76810B009809}" type="pres">
      <dgm:prSet presAssocID="{FC60BF6A-4E62-4F3B-8695-744492505AC6}" presName="parTx" presStyleLbl="revTx" presStyleIdx="1" presStyleCnt="2">
        <dgm:presLayoutVars>
          <dgm:chMax val="0"/>
          <dgm:chPref val="0"/>
        </dgm:presLayoutVars>
      </dgm:prSet>
      <dgm:spPr/>
      <dgm:t>
        <a:bodyPr/>
        <a:lstStyle/>
        <a:p>
          <a:endParaRPr lang="en-US"/>
        </a:p>
      </dgm:t>
    </dgm:pt>
  </dgm:ptLst>
  <dgm:cxnLst>
    <dgm:cxn modelId="{F1A14229-70AD-444B-A585-CB97D3B2C4E5}" srcId="{07DBAA95-5E67-4E05-91CB-7BEC7079072C}" destId="{FC60BF6A-4E62-4F3B-8695-744492505AC6}" srcOrd="1" destOrd="0" parTransId="{E9D8A193-6095-4FCA-941D-C32FD9E264EF}" sibTransId="{AB26140B-D639-4766-A4D6-4BCAD81499CC}"/>
    <dgm:cxn modelId="{846D7AED-91A2-4661-928C-1D0432528576}" type="presOf" srcId="{07DBAA95-5E67-4E05-91CB-7BEC7079072C}" destId="{62A3523D-0C67-440E-B876-B40356D79A1B}" srcOrd="0" destOrd="0" presId="urn:microsoft.com/office/officeart/2018/2/layout/IconVerticalSolidList"/>
    <dgm:cxn modelId="{651624C4-2EC7-4779-A778-326F3ED5E5DD}" srcId="{07DBAA95-5E67-4E05-91CB-7BEC7079072C}" destId="{37B0DD74-3FDD-4673-B543-4C385CE37A51}" srcOrd="0" destOrd="0" parTransId="{C5EE7564-0A84-49F1-A300-42B0B1F636B7}" sibTransId="{6FF62396-4277-4204-AE00-7A139A232796}"/>
    <dgm:cxn modelId="{4F8FDE6F-69BD-4E94-ADA1-E42273F80B01}" type="presOf" srcId="{37B0DD74-3FDD-4673-B543-4C385CE37A51}" destId="{B43E2424-6758-4261-921D-5E00C789DFCE}" srcOrd="0" destOrd="0" presId="urn:microsoft.com/office/officeart/2018/2/layout/IconVerticalSolidList"/>
    <dgm:cxn modelId="{83FA0FBC-85F1-482E-A2D5-D35D7908F754}" type="presOf" srcId="{FC60BF6A-4E62-4F3B-8695-744492505AC6}" destId="{2EEF5015-7F1D-496B-8CCE-76810B009809}" srcOrd="0" destOrd="0" presId="urn:microsoft.com/office/officeart/2018/2/layout/IconVerticalSolidList"/>
    <dgm:cxn modelId="{9BAB34FC-6075-408E-994B-1AAD79F3D6C0}" type="presParOf" srcId="{62A3523D-0C67-440E-B876-B40356D79A1B}" destId="{7595A520-E0BF-4CFE-85AF-95D1A40C7BA5}" srcOrd="0" destOrd="0" presId="urn:microsoft.com/office/officeart/2018/2/layout/IconVerticalSolidList"/>
    <dgm:cxn modelId="{E3214A17-F61F-4EFE-87E0-AC992F5F90DF}" type="presParOf" srcId="{7595A520-E0BF-4CFE-85AF-95D1A40C7BA5}" destId="{B9A08CF6-AD94-471A-A953-304E7931CB7A}" srcOrd="0" destOrd="0" presId="urn:microsoft.com/office/officeart/2018/2/layout/IconVerticalSolidList"/>
    <dgm:cxn modelId="{BF6989C4-CA47-4267-81C8-E78920E839E9}" type="presParOf" srcId="{7595A520-E0BF-4CFE-85AF-95D1A40C7BA5}" destId="{8BB9714F-10A5-4FA9-AB2D-3997F80A6F52}" srcOrd="1" destOrd="0" presId="urn:microsoft.com/office/officeart/2018/2/layout/IconVerticalSolidList"/>
    <dgm:cxn modelId="{DA4962D3-0A18-406E-9470-670DC0C890A0}" type="presParOf" srcId="{7595A520-E0BF-4CFE-85AF-95D1A40C7BA5}" destId="{67BCC4AB-E88F-4339-AC45-372300E5160D}" srcOrd="2" destOrd="0" presId="urn:microsoft.com/office/officeart/2018/2/layout/IconVerticalSolidList"/>
    <dgm:cxn modelId="{B0FEA735-662B-48B3-9BF8-EC07AE25FC06}" type="presParOf" srcId="{7595A520-E0BF-4CFE-85AF-95D1A40C7BA5}" destId="{B43E2424-6758-4261-921D-5E00C789DFCE}" srcOrd="3" destOrd="0" presId="urn:microsoft.com/office/officeart/2018/2/layout/IconVerticalSolidList"/>
    <dgm:cxn modelId="{69D43BDA-F731-47AD-98A4-0B0EA113D93C}" type="presParOf" srcId="{62A3523D-0C67-440E-B876-B40356D79A1B}" destId="{EEFEC42E-7499-443F-8A21-F3213A014796}" srcOrd="1" destOrd="0" presId="urn:microsoft.com/office/officeart/2018/2/layout/IconVerticalSolidList"/>
    <dgm:cxn modelId="{DE8B1E8E-7218-4CE2-8626-517F3B3CA8A0}" type="presParOf" srcId="{62A3523D-0C67-440E-B876-B40356D79A1B}" destId="{8C319D3F-1EB2-45EC-A3C1-1198C5A2D8CA}" srcOrd="2" destOrd="0" presId="urn:microsoft.com/office/officeart/2018/2/layout/IconVerticalSolidList"/>
    <dgm:cxn modelId="{BE48E05C-C5B7-4E46-89CE-28FD84EB5F61}" type="presParOf" srcId="{8C319D3F-1EB2-45EC-A3C1-1198C5A2D8CA}" destId="{3AA0075A-751D-49FB-B37E-63C8C938D224}" srcOrd="0" destOrd="0" presId="urn:microsoft.com/office/officeart/2018/2/layout/IconVerticalSolidList"/>
    <dgm:cxn modelId="{B92038DB-C9D1-4ACA-AA4F-4B26402C3118}" type="presParOf" srcId="{8C319D3F-1EB2-45EC-A3C1-1198C5A2D8CA}" destId="{B2705068-27AE-4B61-A740-B1B85C699327}" srcOrd="1" destOrd="0" presId="urn:microsoft.com/office/officeart/2018/2/layout/IconVerticalSolidList"/>
    <dgm:cxn modelId="{182EAD7D-53E1-4CAB-8712-0ABC51B2BAC8}" type="presParOf" srcId="{8C319D3F-1EB2-45EC-A3C1-1198C5A2D8CA}" destId="{065E6D4A-EBCB-4F29-9F96-FD7025567623}" srcOrd="2" destOrd="0" presId="urn:microsoft.com/office/officeart/2018/2/layout/IconVerticalSolidList"/>
    <dgm:cxn modelId="{AB45236B-2129-4223-8307-30A415591105}" type="presParOf" srcId="{8C319D3F-1EB2-45EC-A3C1-1198C5A2D8CA}" destId="{2EEF5015-7F1D-496B-8CCE-76810B00980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1AE07FA-8EBB-40A4-82B1-678642D4714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9B70D44-328F-4990-8AD0-E059B9ED0240}">
      <dgm:prSet/>
      <dgm:spPr/>
      <dgm:t>
        <a:bodyPr/>
        <a:lstStyle/>
        <a:p>
          <a:r>
            <a:rPr lang="en-US"/>
            <a:t>Biological control</a:t>
          </a:r>
        </a:p>
      </dgm:t>
    </dgm:pt>
    <dgm:pt modelId="{3A199A6B-4DCA-4301-95EA-964660A0461E}" type="parTrans" cxnId="{7A7EF2C5-BAB3-4E5A-8D9B-5827D3E12050}">
      <dgm:prSet/>
      <dgm:spPr/>
      <dgm:t>
        <a:bodyPr/>
        <a:lstStyle/>
        <a:p>
          <a:endParaRPr lang="en-US"/>
        </a:p>
      </dgm:t>
    </dgm:pt>
    <dgm:pt modelId="{E15E545C-268A-4439-A833-CC317A9C0319}" type="sibTrans" cxnId="{7A7EF2C5-BAB3-4E5A-8D9B-5827D3E12050}">
      <dgm:prSet/>
      <dgm:spPr/>
      <dgm:t>
        <a:bodyPr/>
        <a:lstStyle/>
        <a:p>
          <a:endParaRPr lang="en-US"/>
        </a:p>
      </dgm:t>
    </dgm:pt>
    <dgm:pt modelId="{78A68B1F-902C-4129-AC63-1BA4D858BF68}">
      <dgm:prSet/>
      <dgm:spPr/>
      <dgm:t>
        <a:bodyPr/>
        <a:lstStyle/>
        <a:p>
          <a:r>
            <a:rPr lang="en-US"/>
            <a:t>Biological control is the use of </a:t>
          </a:r>
          <a:r>
            <a:rPr lang="en-US" i="1"/>
            <a:t>natural enemies</a:t>
          </a:r>
          <a:r>
            <a:rPr lang="en-US"/>
            <a:t>—predators, parasites, pathogens, and competitors—to control pests and their damage. Invertebrates, plant pathogens, nematodes, weeds, and vertebrates have many natural enemies.</a:t>
          </a:r>
        </a:p>
      </dgm:t>
    </dgm:pt>
    <dgm:pt modelId="{EF8BD9F0-CD74-49D2-8FE7-E57D708E01D1}" type="parTrans" cxnId="{CF349C3C-60F6-4691-BAA2-A4F202DF8632}">
      <dgm:prSet/>
      <dgm:spPr/>
      <dgm:t>
        <a:bodyPr/>
        <a:lstStyle/>
        <a:p>
          <a:endParaRPr lang="en-US"/>
        </a:p>
      </dgm:t>
    </dgm:pt>
    <dgm:pt modelId="{15ED6798-F1FB-4204-8EED-529AC575732B}" type="sibTrans" cxnId="{CF349C3C-60F6-4691-BAA2-A4F202DF8632}">
      <dgm:prSet/>
      <dgm:spPr/>
      <dgm:t>
        <a:bodyPr/>
        <a:lstStyle/>
        <a:p>
          <a:endParaRPr lang="en-US"/>
        </a:p>
      </dgm:t>
    </dgm:pt>
    <dgm:pt modelId="{E45BDEE8-D9D1-4ED2-BC8F-91CBD16DF968}" type="pres">
      <dgm:prSet presAssocID="{51AE07FA-8EBB-40A4-82B1-678642D47140}" presName="root" presStyleCnt="0">
        <dgm:presLayoutVars>
          <dgm:dir/>
          <dgm:resizeHandles val="exact"/>
        </dgm:presLayoutVars>
      </dgm:prSet>
      <dgm:spPr/>
      <dgm:t>
        <a:bodyPr/>
        <a:lstStyle/>
        <a:p>
          <a:endParaRPr lang="en-US"/>
        </a:p>
      </dgm:t>
    </dgm:pt>
    <dgm:pt modelId="{FC668B30-BB1A-493A-AC3B-0BD2A2821CD9}" type="pres">
      <dgm:prSet presAssocID="{79B70D44-328F-4990-8AD0-E059B9ED0240}" presName="compNode" presStyleCnt="0"/>
      <dgm:spPr/>
    </dgm:pt>
    <dgm:pt modelId="{5261AE44-BED7-4658-B0A4-19EE7E505C95}" type="pres">
      <dgm:prSet presAssocID="{79B70D44-328F-4990-8AD0-E059B9ED0240}" presName="bgRect" presStyleLbl="bgShp" presStyleIdx="0" presStyleCnt="2"/>
      <dgm:spPr/>
    </dgm:pt>
    <dgm:pt modelId="{0310E050-C648-4DC2-8380-215B4B67FD92}" type="pres">
      <dgm:prSet presAssocID="{79B70D44-328F-4990-8AD0-E059B9ED024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DNA"/>
        </a:ext>
      </dgm:extLst>
    </dgm:pt>
    <dgm:pt modelId="{F6F27171-7B0B-4693-A664-EBDBC947F250}" type="pres">
      <dgm:prSet presAssocID="{79B70D44-328F-4990-8AD0-E059B9ED0240}" presName="spaceRect" presStyleCnt="0"/>
      <dgm:spPr/>
    </dgm:pt>
    <dgm:pt modelId="{0DA35E8F-71A8-47B1-99C7-7ECBB8F28FBF}" type="pres">
      <dgm:prSet presAssocID="{79B70D44-328F-4990-8AD0-E059B9ED0240}" presName="parTx" presStyleLbl="revTx" presStyleIdx="0" presStyleCnt="2">
        <dgm:presLayoutVars>
          <dgm:chMax val="0"/>
          <dgm:chPref val="0"/>
        </dgm:presLayoutVars>
      </dgm:prSet>
      <dgm:spPr/>
      <dgm:t>
        <a:bodyPr/>
        <a:lstStyle/>
        <a:p>
          <a:endParaRPr lang="en-US"/>
        </a:p>
      </dgm:t>
    </dgm:pt>
    <dgm:pt modelId="{15A4167D-860E-4048-A2F2-7E2576004FFE}" type="pres">
      <dgm:prSet presAssocID="{E15E545C-268A-4439-A833-CC317A9C0319}" presName="sibTrans" presStyleCnt="0"/>
      <dgm:spPr/>
    </dgm:pt>
    <dgm:pt modelId="{3377E1D6-29E2-4B53-81FF-95A5D7D5D644}" type="pres">
      <dgm:prSet presAssocID="{78A68B1F-902C-4129-AC63-1BA4D858BF68}" presName="compNode" presStyleCnt="0"/>
      <dgm:spPr/>
    </dgm:pt>
    <dgm:pt modelId="{648D3C66-14D0-4900-9FD7-C546C0F7AB3A}" type="pres">
      <dgm:prSet presAssocID="{78A68B1F-902C-4129-AC63-1BA4D858BF68}" presName="bgRect" presStyleLbl="bgShp" presStyleIdx="1" presStyleCnt="2"/>
      <dgm:spPr/>
    </dgm:pt>
    <dgm:pt modelId="{57D6722B-7166-4818-8AC7-9D78F4D4930E}" type="pres">
      <dgm:prSet presAssocID="{78A68B1F-902C-4129-AC63-1BA4D858BF6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Caterpillar"/>
        </a:ext>
      </dgm:extLst>
    </dgm:pt>
    <dgm:pt modelId="{AA1F86AC-599B-4828-9032-490E9CCA4689}" type="pres">
      <dgm:prSet presAssocID="{78A68B1F-902C-4129-AC63-1BA4D858BF68}" presName="spaceRect" presStyleCnt="0"/>
      <dgm:spPr/>
    </dgm:pt>
    <dgm:pt modelId="{11699A2E-BF70-4C43-97A4-A405A7F63974}" type="pres">
      <dgm:prSet presAssocID="{78A68B1F-902C-4129-AC63-1BA4D858BF68}" presName="parTx" presStyleLbl="revTx" presStyleIdx="1" presStyleCnt="2">
        <dgm:presLayoutVars>
          <dgm:chMax val="0"/>
          <dgm:chPref val="0"/>
        </dgm:presLayoutVars>
      </dgm:prSet>
      <dgm:spPr/>
      <dgm:t>
        <a:bodyPr/>
        <a:lstStyle/>
        <a:p>
          <a:endParaRPr lang="en-US"/>
        </a:p>
      </dgm:t>
    </dgm:pt>
  </dgm:ptLst>
  <dgm:cxnLst>
    <dgm:cxn modelId="{22036582-3734-46FC-A9CF-5CABCD7E7693}" type="presOf" srcId="{79B70D44-328F-4990-8AD0-E059B9ED0240}" destId="{0DA35E8F-71A8-47B1-99C7-7ECBB8F28FBF}" srcOrd="0" destOrd="0" presId="urn:microsoft.com/office/officeart/2018/2/layout/IconVerticalSolidList"/>
    <dgm:cxn modelId="{BBBF6B1B-EF86-4828-81DC-51EC1F1145C1}" type="presOf" srcId="{51AE07FA-8EBB-40A4-82B1-678642D47140}" destId="{E45BDEE8-D9D1-4ED2-BC8F-91CBD16DF968}" srcOrd="0" destOrd="0" presId="urn:microsoft.com/office/officeart/2018/2/layout/IconVerticalSolidList"/>
    <dgm:cxn modelId="{457E28F4-DBA8-4302-9C72-A64714FE2792}" type="presOf" srcId="{78A68B1F-902C-4129-AC63-1BA4D858BF68}" destId="{11699A2E-BF70-4C43-97A4-A405A7F63974}" srcOrd="0" destOrd="0" presId="urn:microsoft.com/office/officeart/2018/2/layout/IconVerticalSolidList"/>
    <dgm:cxn modelId="{CF349C3C-60F6-4691-BAA2-A4F202DF8632}" srcId="{51AE07FA-8EBB-40A4-82B1-678642D47140}" destId="{78A68B1F-902C-4129-AC63-1BA4D858BF68}" srcOrd="1" destOrd="0" parTransId="{EF8BD9F0-CD74-49D2-8FE7-E57D708E01D1}" sibTransId="{15ED6798-F1FB-4204-8EED-529AC575732B}"/>
    <dgm:cxn modelId="{7A7EF2C5-BAB3-4E5A-8D9B-5827D3E12050}" srcId="{51AE07FA-8EBB-40A4-82B1-678642D47140}" destId="{79B70D44-328F-4990-8AD0-E059B9ED0240}" srcOrd="0" destOrd="0" parTransId="{3A199A6B-4DCA-4301-95EA-964660A0461E}" sibTransId="{E15E545C-268A-4439-A833-CC317A9C0319}"/>
    <dgm:cxn modelId="{9665C356-E337-4333-BDF6-C99EFF4C2EF3}" type="presParOf" srcId="{E45BDEE8-D9D1-4ED2-BC8F-91CBD16DF968}" destId="{FC668B30-BB1A-493A-AC3B-0BD2A2821CD9}" srcOrd="0" destOrd="0" presId="urn:microsoft.com/office/officeart/2018/2/layout/IconVerticalSolidList"/>
    <dgm:cxn modelId="{69CE1436-6BD7-45BC-9A41-0D35D3D9DAC5}" type="presParOf" srcId="{FC668B30-BB1A-493A-AC3B-0BD2A2821CD9}" destId="{5261AE44-BED7-4658-B0A4-19EE7E505C95}" srcOrd="0" destOrd="0" presId="urn:microsoft.com/office/officeart/2018/2/layout/IconVerticalSolidList"/>
    <dgm:cxn modelId="{4B2D1AAA-4C3A-4079-A760-8DFD3240886B}" type="presParOf" srcId="{FC668B30-BB1A-493A-AC3B-0BD2A2821CD9}" destId="{0310E050-C648-4DC2-8380-215B4B67FD92}" srcOrd="1" destOrd="0" presId="urn:microsoft.com/office/officeart/2018/2/layout/IconVerticalSolidList"/>
    <dgm:cxn modelId="{C6957373-A88F-4E9F-A1D0-10B0A302802F}" type="presParOf" srcId="{FC668B30-BB1A-493A-AC3B-0BD2A2821CD9}" destId="{F6F27171-7B0B-4693-A664-EBDBC947F250}" srcOrd="2" destOrd="0" presId="urn:microsoft.com/office/officeart/2018/2/layout/IconVerticalSolidList"/>
    <dgm:cxn modelId="{D8025B07-BF42-4F27-BC93-914D06BF6B2C}" type="presParOf" srcId="{FC668B30-BB1A-493A-AC3B-0BD2A2821CD9}" destId="{0DA35E8F-71A8-47B1-99C7-7ECBB8F28FBF}" srcOrd="3" destOrd="0" presId="urn:microsoft.com/office/officeart/2018/2/layout/IconVerticalSolidList"/>
    <dgm:cxn modelId="{49703763-BD29-4684-A85E-0D9AC08FBDF3}" type="presParOf" srcId="{E45BDEE8-D9D1-4ED2-BC8F-91CBD16DF968}" destId="{15A4167D-860E-4048-A2F2-7E2576004FFE}" srcOrd="1" destOrd="0" presId="urn:microsoft.com/office/officeart/2018/2/layout/IconVerticalSolidList"/>
    <dgm:cxn modelId="{38FC014F-D4EA-480F-9800-409B6A62E7CA}" type="presParOf" srcId="{E45BDEE8-D9D1-4ED2-BC8F-91CBD16DF968}" destId="{3377E1D6-29E2-4B53-81FF-95A5D7D5D644}" srcOrd="2" destOrd="0" presId="urn:microsoft.com/office/officeart/2018/2/layout/IconVerticalSolidList"/>
    <dgm:cxn modelId="{1CECDA1B-8BAE-4EBF-B218-395C7989B26D}" type="presParOf" srcId="{3377E1D6-29E2-4B53-81FF-95A5D7D5D644}" destId="{648D3C66-14D0-4900-9FD7-C546C0F7AB3A}" srcOrd="0" destOrd="0" presId="urn:microsoft.com/office/officeart/2018/2/layout/IconVerticalSolidList"/>
    <dgm:cxn modelId="{10BD419F-E169-4CD1-9F84-A4EF30FB2A34}" type="presParOf" srcId="{3377E1D6-29E2-4B53-81FF-95A5D7D5D644}" destId="{57D6722B-7166-4818-8AC7-9D78F4D4930E}" srcOrd="1" destOrd="0" presId="urn:microsoft.com/office/officeart/2018/2/layout/IconVerticalSolidList"/>
    <dgm:cxn modelId="{98D9AFC8-C1E0-4FAE-9692-F36DDB86FCBF}" type="presParOf" srcId="{3377E1D6-29E2-4B53-81FF-95A5D7D5D644}" destId="{AA1F86AC-599B-4828-9032-490E9CCA4689}" srcOrd="2" destOrd="0" presId="urn:microsoft.com/office/officeart/2018/2/layout/IconVerticalSolidList"/>
    <dgm:cxn modelId="{4B1414A7-0685-48C2-AC89-24948C38D83A}" type="presParOf" srcId="{3377E1D6-29E2-4B53-81FF-95A5D7D5D644}" destId="{11699A2E-BF70-4C43-97A4-A405A7F6397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F93ECB7-AFF9-4B91-975D-31D9EC92C46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DD034B5-F68A-4084-91CA-9115A8B59D6C}">
      <dgm:prSet/>
      <dgm:spPr/>
      <dgm:t>
        <a:bodyPr/>
        <a:lstStyle/>
        <a:p>
          <a:r>
            <a:rPr lang="en-US"/>
            <a:t>Cultural controls</a:t>
          </a:r>
        </a:p>
      </dgm:t>
    </dgm:pt>
    <dgm:pt modelId="{32D9D9AF-6DC9-4D7C-8F60-D25A0A79AC5C}" type="parTrans" cxnId="{6165686C-4DB4-4B18-9478-3B7FE1AACB4F}">
      <dgm:prSet/>
      <dgm:spPr/>
      <dgm:t>
        <a:bodyPr/>
        <a:lstStyle/>
        <a:p>
          <a:endParaRPr lang="en-US"/>
        </a:p>
      </dgm:t>
    </dgm:pt>
    <dgm:pt modelId="{2BF183C1-F335-4578-AD1E-F5E04FE7BF8F}" type="sibTrans" cxnId="{6165686C-4DB4-4B18-9478-3B7FE1AACB4F}">
      <dgm:prSet/>
      <dgm:spPr/>
      <dgm:t>
        <a:bodyPr/>
        <a:lstStyle/>
        <a:p>
          <a:endParaRPr lang="en-US"/>
        </a:p>
      </dgm:t>
    </dgm:pt>
    <dgm:pt modelId="{527E87EF-CAD6-4F17-8CDF-A6BB3CC34154}">
      <dgm:prSet/>
      <dgm:spPr/>
      <dgm:t>
        <a:bodyPr/>
        <a:lstStyle/>
        <a:p>
          <a:r>
            <a:rPr lang="en-US"/>
            <a:t>Cultural controls are practices that reduce pest establishment, reproduction, dispersal, and survival. For example, changing irrigation practices can reduce pest problems, since too much water can increase root disease and weeds.</a:t>
          </a:r>
        </a:p>
      </dgm:t>
    </dgm:pt>
    <dgm:pt modelId="{FA19BF4F-14E5-47EA-8C63-E779FD9B063A}" type="parTrans" cxnId="{0FEF89CD-F487-47B6-9114-881AD8BFF284}">
      <dgm:prSet/>
      <dgm:spPr/>
      <dgm:t>
        <a:bodyPr/>
        <a:lstStyle/>
        <a:p>
          <a:endParaRPr lang="en-US"/>
        </a:p>
      </dgm:t>
    </dgm:pt>
    <dgm:pt modelId="{9CAB161B-6C57-4972-9D08-DFB928FF5020}" type="sibTrans" cxnId="{0FEF89CD-F487-47B6-9114-881AD8BFF284}">
      <dgm:prSet/>
      <dgm:spPr/>
      <dgm:t>
        <a:bodyPr/>
        <a:lstStyle/>
        <a:p>
          <a:endParaRPr lang="en-US"/>
        </a:p>
      </dgm:t>
    </dgm:pt>
    <dgm:pt modelId="{7E6F4364-8F92-42F8-A9DA-4BAA2689A40B}" type="pres">
      <dgm:prSet presAssocID="{8F93ECB7-AFF9-4B91-975D-31D9EC92C46E}" presName="root" presStyleCnt="0">
        <dgm:presLayoutVars>
          <dgm:dir/>
          <dgm:resizeHandles val="exact"/>
        </dgm:presLayoutVars>
      </dgm:prSet>
      <dgm:spPr/>
      <dgm:t>
        <a:bodyPr/>
        <a:lstStyle/>
        <a:p>
          <a:endParaRPr lang="en-US"/>
        </a:p>
      </dgm:t>
    </dgm:pt>
    <dgm:pt modelId="{69C08910-BBD6-42EE-9734-EA343B8F0544}" type="pres">
      <dgm:prSet presAssocID="{3DD034B5-F68A-4084-91CA-9115A8B59D6C}" presName="compNode" presStyleCnt="0"/>
      <dgm:spPr/>
    </dgm:pt>
    <dgm:pt modelId="{6ED39AB8-F9F6-4B5E-B8C5-CB903DFDC95F}" type="pres">
      <dgm:prSet presAssocID="{3DD034B5-F68A-4084-91CA-9115A8B59D6C}" presName="bgRect" presStyleLbl="bgShp" presStyleIdx="0" presStyleCnt="2"/>
      <dgm:spPr/>
    </dgm:pt>
    <dgm:pt modelId="{BDC2040D-06F6-49F4-BDF9-C19B188CE3A8}" type="pres">
      <dgm:prSet presAssocID="{3DD034B5-F68A-4084-91CA-9115A8B59D6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Earth Globe Americas"/>
        </a:ext>
      </dgm:extLst>
    </dgm:pt>
    <dgm:pt modelId="{EBE0C37D-D622-404F-843B-DC3A9A486259}" type="pres">
      <dgm:prSet presAssocID="{3DD034B5-F68A-4084-91CA-9115A8B59D6C}" presName="spaceRect" presStyleCnt="0"/>
      <dgm:spPr/>
    </dgm:pt>
    <dgm:pt modelId="{B18624FD-62F4-42BF-A020-423712F63F94}" type="pres">
      <dgm:prSet presAssocID="{3DD034B5-F68A-4084-91CA-9115A8B59D6C}" presName="parTx" presStyleLbl="revTx" presStyleIdx="0" presStyleCnt="2">
        <dgm:presLayoutVars>
          <dgm:chMax val="0"/>
          <dgm:chPref val="0"/>
        </dgm:presLayoutVars>
      </dgm:prSet>
      <dgm:spPr/>
      <dgm:t>
        <a:bodyPr/>
        <a:lstStyle/>
        <a:p>
          <a:endParaRPr lang="en-US"/>
        </a:p>
      </dgm:t>
    </dgm:pt>
    <dgm:pt modelId="{968E19A4-BF59-4E8C-9F13-F7227B85961B}" type="pres">
      <dgm:prSet presAssocID="{2BF183C1-F335-4578-AD1E-F5E04FE7BF8F}" presName="sibTrans" presStyleCnt="0"/>
      <dgm:spPr/>
    </dgm:pt>
    <dgm:pt modelId="{EDB0979C-57F5-4776-B716-CF3D0F4CB40F}" type="pres">
      <dgm:prSet presAssocID="{527E87EF-CAD6-4F17-8CDF-A6BB3CC34154}" presName="compNode" presStyleCnt="0"/>
      <dgm:spPr/>
    </dgm:pt>
    <dgm:pt modelId="{FCACCF64-2C5A-4BD1-AC54-D74C15A00DE8}" type="pres">
      <dgm:prSet presAssocID="{527E87EF-CAD6-4F17-8CDF-A6BB3CC34154}" presName="bgRect" presStyleLbl="bgShp" presStyleIdx="1" presStyleCnt="2"/>
      <dgm:spPr/>
    </dgm:pt>
    <dgm:pt modelId="{BBE8AFB8-F8B5-41D6-89FA-5324BEDE05C6}" type="pres">
      <dgm:prSet presAssocID="{527E87EF-CAD6-4F17-8CDF-A6BB3CC3415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Bug spray"/>
        </a:ext>
      </dgm:extLst>
    </dgm:pt>
    <dgm:pt modelId="{A1B321B3-C23B-433E-88C8-7DCAC62BB396}" type="pres">
      <dgm:prSet presAssocID="{527E87EF-CAD6-4F17-8CDF-A6BB3CC34154}" presName="spaceRect" presStyleCnt="0"/>
      <dgm:spPr/>
    </dgm:pt>
    <dgm:pt modelId="{3A1AB58D-7060-4832-8682-462D680FC7B5}" type="pres">
      <dgm:prSet presAssocID="{527E87EF-CAD6-4F17-8CDF-A6BB3CC34154}" presName="parTx" presStyleLbl="revTx" presStyleIdx="1" presStyleCnt="2">
        <dgm:presLayoutVars>
          <dgm:chMax val="0"/>
          <dgm:chPref val="0"/>
        </dgm:presLayoutVars>
      </dgm:prSet>
      <dgm:spPr/>
      <dgm:t>
        <a:bodyPr/>
        <a:lstStyle/>
        <a:p>
          <a:endParaRPr lang="en-US"/>
        </a:p>
      </dgm:t>
    </dgm:pt>
  </dgm:ptLst>
  <dgm:cxnLst>
    <dgm:cxn modelId="{6AD62C40-79A6-4E8E-BD72-7E4BCC1DFB77}" type="presOf" srcId="{3DD034B5-F68A-4084-91CA-9115A8B59D6C}" destId="{B18624FD-62F4-42BF-A020-423712F63F94}" srcOrd="0" destOrd="0" presId="urn:microsoft.com/office/officeart/2018/2/layout/IconVerticalSolidList"/>
    <dgm:cxn modelId="{6165686C-4DB4-4B18-9478-3B7FE1AACB4F}" srcId="{8F93ECB7-AFF9-4B91-975D-31D9EC92C46E}" destId="{3DD034B5-F68A-4084-91CA-9115A8B59D6C}" srcOrd="0" destOrd="0" parTransId="{32D9D9AF-6DC9-4D7C-8F60-D25A0A79AC5C}" sibTransId="{2BF183C1-F335-4578-AD1E-F5E04FE7BF8F}"/>
    <dgm:cxn modelId="{0FEF89CD-F487-47B6-9114-881AD8BFF284}" srcId="{8F93ECB7-AFF9-4B91-975D-31D9EC92C46E}" destId="{527E87EF-CAD6-4F17-8CDF-A6BB3CC34154}" srcOrd="1" destOrd="0" parTransId="{FA19BF4F-14E5-47EA-8C63-E779FD9B063A}" sibTransId="{9CAB161B-6C57-4972-9D08-DFB928FF5020}"/>
    <dgm:cxn modelId="{A0AD0A5B-4285-44A1-A2DF-72358B55F359}" type="presOf" srcId="{8F93ECB7-AFF9-4B91-975D-31D9EC92C46E}" destId="{7E6F4364-8F92-42F8-A9DA-4BAA2689A40B}" srcOrd="0" destOrd="0" presId="urn:microsoft.com/office/officeart/2018/2/layout/IconVerticalSolidList"/>
    <dgm:cxn modelId="{7563D803-C449-455B-8414-CC9CE46698B0}" type="presOf" srcId="{527E87EF-CAD6-4F17-8CDF-A6BB3CC34154}" destId="{3A1AB58D-7060-4832-8682-462D680FC7B5}" srcOrd="0" destOrd="0" presId="urn:microsoft.com/office/officeart/2018/2/layout/IconVerticalSolidList"/>
    <dgm:cxn modelId="{42F9BCF7-C804-443B-A688-452C538023CE}" type="presParOf" srcId="{7E6F4364-8F92-42F8-A9DA-4BAA2689A40B}" destId="{69C08910-BBD6-42EE-9734-EA343B8F0544}" srcOrd="0" destOrd="0" presId="urn:microsoft.com/office/officeart/2018/2/layout/IconVerticalSolidList"/>
    <dgm:cxn modelId="{69975B9C-E67C-4E3A-943C-C025AC8836F3}" type="presParOf" srcId="{69C08910-BBD6-42EE-9734-EA343B8F0544}" destId="{6ED39AB8-F9F6-4B5E-B8C5-CB903DFDC95F}" srcOrd="0" destOrd="0" presId="urn:microsoft.com/office/officeart/2018/2/layout/IconVerticalSolidList"/>
    <dgm:cxn modelId="{1DE23056-883A-4D42-89E9-B29C6184E1B5}" type="presParOf" srcId="{69C08910-BBD6-42EE-9734-EA343B8F0544}" destId="{BDC2040D-06F6-49F4-BDF9-C19B188CE3A8}" srcOrd="1" destOrd="0" presId="urn:microsoft.com/office/officeart/2018/2/layout/IconVerticalSolidList"/>
    <dgm:cxn modelId="{7954C4DA-D8BB-4996-851D-DA975CCD5767}" type="presParOf" srcId="{69C08910-BBD6-42EE-9734-EA343B8F0544}" destId="{EBE0C37D-D622-404F-843B-DC3A9A486259}" srcOrd="2" destOrd="0" presId="urn:microsoft.com/office/officeart/2018/2/layout/IconVerticalSolidList"/>
    <dgm:cxn modelId="{B2D85585-8662-400B-BB63-8262B16A3BE6}" type="presParOf" srcId="{69C08910-BBD6-42EE-9734-EA343B8F0544}" destId="{B18624FD-62F4-42BF-A020-423712F63F94}" srcOrd="3" destOrd="0" presId="urn:microsoft.com/office/officeart/2018/2/layout/IconVerticalSolidList"/>
    <dgm:cxn modelId="{5B8DD667-C941-48FD-A380-D584D70DB291}" type="presParOf" srcId="{7E6F4364-8F92-42F8-A9DA-4BAA2689A40B}" destId="{968E19A4-BF59-4E8C-9F13-F7227B85961B}" srcOrd="1" destOrd="0" presId="urn:microsoft.com/office/officeart/2018/2/layout/IconVerticalSolidList"/>
    <dgm:cxn modelId="{D174BA58-19FB-4269-BED9-570EC7145C18}" type="presParOf" srcId="{7E6F4364-8F92-42F8-A9DA-4BAA2689A40B}" destId="{EDB0979C-57F5-4776-B716-CF3D0F4CB40F}" srcOrd="2" destOrd="0" presId="urn:microsoft.com/office/officeart/2018/2/layout/IconVerticalSolidList"/>
    <dgm:cxn modelId="{A3EE9D99-24DF-4D56-A59C-D6871FD300D9}" type="presParOf" srcId="{EDB0979C-57F5-4776-B716-CF3D0F4CB40F}" destId="{FCACCF64-2C5A-4BD1-AC54-D74C15A00DE8}" srcOrd="0" destOrd="0" presId="urn:microsoft.com/office/officeart/2018/2/layout/IconVerticalSolidList"/>
    <dgm:cxn modelId="{CBA3BA4B-D8EE-4138-A1DD-411459949572}" type="presParOf" srcId="{EDB0979C-57F5-4776-B716-CF3D0F4CB40F}" destId="{BBE8AFB8-F8B5-41D6-89FA-5324BEDE05C6}" srcOrd="1" destOrd="0" presId="urn:microsoft.com/office/officeart/2018/2/layout/IconVerticalSolidList"/>
    <dgm:cxn modelId="{C5E5E0BC-80A1-4558-A4D8-5D711BDA4D6C}" type="presParOf" srcId="{EDB0979C-57F5-4776-B716-CF3D0F4CB40F}" destId="{A1B321B3-C23B-433E-88C8-7DCAC62BB396}" srcOrd="2" destOrd="0" presId="urn:microsoft.com/office/officeart/2018/2/layout/IconVerticalSolidList"/>
    <dgm:cxn modelId="{F3DB0163-DE90-4117-8CBB-2CE04243C4D2}" type="presParOf" srcId="{EDB0979C-57F5-4776-B716-CF3D0F4CB40F}" destId="{3A1AB58D-7060-4832-8682-462D680FC7B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C68A825-1751-48E6-A537-1C64DA3726A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75B0383-C0DD-4D6A-B0F6-91BF0161009D}">
      <dgm:prSet/>
      <dgm:spPr/>
      <dgm:t>
        <a:bodyPr/>
        <a:lstStyle/>
        <a:p>
          <a:r>
            <a:rPr lang="en-US"/>
            <a:t>Mechanical and physical controls</a:t>
          </a:r>
        </a:p>
      </dgm:t>
    </dgm:pt>
    <dgm:pt modelId="{13EDBC10-7D79-4870-ADBB-1335F0C80621}" type="parTrans" cxnId="{CD4C3B93-B2EE-4388-BE45-483257509BCF}">
      <dgm:prSet/>
      <dgm:spPr/>
      <dgm:t>
        <a:bodyPr/>
        <a:lstStyle/>
        <a:p>
          <a:endParaRPr lang="en-US"/>
        </a:p>
      </dgm:t>
    </dgm:pt>
    <dgm:pt modelId="{38C1FB5C-6DCF-4200-845B-F42D8522EE5D}" type="sibTrans" cxnId="{CD4C3B93-B2EE-4388-BE45-483257509BCF}">
      <dgm:prSet/>
      <dgm:spPr/>
      <dgm:t>
        <a:bodyPr/>
        <a:lstStyle/>
        <a:p>
          <a:endParaRPr lang="en-US"/>
        </a:p>
      </dgm:t>
    </dgm:pt>
    <dgm:pt modelId="{572EBC20-76E3-472D-8D35-01F00C2DCDFD}">
      <dgm:prSet/>
      <dgm:spPr/>
      <dgm:t>
        <a:bodyPr/>
        <a:lstStyle/>
        <a:p>
          <a:r>
            <a:rPr lang="en-US"/>
            <a:t>Mechanical and physical controls kill a pest directly, block pests out, or make the environment unsuitable for it. Traps for rodents are examples of mechanical control. Physical controls include mulches for weed management, steam sterilization of the soil for disease management, or barriers such as screens to keep birds or insects out.</a:t>
          </a:r>
        </a:p>
      </dgm:t>
    </dgm:pt>
    <dgm:pt modelId="{4817F6EF-0A8A-4C9A-8EAF-513B7A5BFED4}" type="parTrans" cxnId="{8A038AF5-1016-448A-9002-64C43BAF6496}">
      <dgm:prSet/>
      <dgm:spPr/>
      <dgm:t>
        <a:bodyPr/>
        <a:lstStyle/>
        <a:p>
          <a:endParaRPr lang="en-US"/>
        </a:p>
      </dgm:t>
    </dgm:pt>
    <dgm:pt modelId="{3ADF8763-1F2B-4B67-A1C9-AFD2D40D1F84}" type="sibTrans" cxnId="{8A038AF5-1016-448A-9002-64C43BAF6496}">
      <dgm:prSet/>
      <dgm:spPr/>
      <dgm:t>
        <a:bodyPr/>
        <a:lstStyle/>
        <a:p>
          <a:endParaRPr lang="en-US"/>
        </a:p>
      </dgm:t>
    </dgm:pt>
    <dgm:pt modelId="{8F8E1D9E-4DFF-4E8B-8300-8577931DEAF4}" type="pres">
      <dgm:prSet presAssocID="{6C68A825-1751-48E6-A537-1C64DA3726A3}" presName="root" presStyleCnt="0">
        <dgm:presLayoutVars>
          <dgm:dir/>
          <dgm:resizeHandles val="exact"/>
        </dgm:presLayoutVars>
      </dgm:prSet>
      <dgm:spPr/>
      <dgm:t>
        <a:bodyPr/>
        <a:lstStyle/>
        <a:p>
          <a:endParaRPr lang="en-US"/>
        </a:p>
      </dgm:t>
    </dgm:pt>
    <dgm:pt modelId="{8E580DEF-30AD-410F-93DB-E02E0E6F3C3C}" type="pres">
      <dgm:prSet presAssocID="{275B0383-C0DD-4D6A-B0F6-91BF0161009D}" presName="compNode" presStyleCnt="0"/>
      <dgm:spPr/>
    </dgm:pt>
    <dgm:pt modelId="{DDBE74AA-5C18-4BB7-BAC4-613FE71D4C88}" type="pres">
      <dgm:prSet presAssocID="{275B0383-C0DD-4D6A-B0F6-91BF0161009D}" presName="bgRect" presStyleLbl="bgShp" presStyleIdx="0" presStyleCnt="2"/>
      <dgm:spPr/>
    </dgm:pt>
    <dgm:pt modelId="{2F97025A-4BCB-493A-9E2D-2F7BAAE70CB8}" type="pres">
      <dgm:prSet presAssocID="{275B0383-C0DD-4D6A-B0F6-91BF0161009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Single gear"/>
        </a:ext>
      </dgm:extLst>
    </dgm:pt>
    <dgm:pt modelId="{FE841DCD-276B-4E48-A35D-EB42972A5D7A}" type="pres">
      <dgm:prSet presAssocID="{275B0383-C0DD-4D6A-B0F6-91BF0161009D}" presName="spaceRect" presStyleCnt="0"/>
      <dgm:spPr/>
    </dgm:pt>
    <dgm:pt modelId="{64A11BD9-5490-4749-BB31-572DD6A6C291}" type="pres">
      <dgm:prSet presAssocID="{275B0383-C0DD-4D6A-B0F6-91BF0161009D}" presName="parTx" presStyleLbl="revTx" presStyleIdx="0" presStyleCnt="2">
        <dgm:presLayoutVars>
          <dgm:chMax val="0"/>
          <dgm:chPref val="0"/>
        </dgm:presLayoutVars>
      </dgm:prSet>
      <dgm:spPr/>
      <dgm:t>
        <a:bodyPr/>
        <a:lstStyle/>
        <a:p>
          <a:endParaRPr lang="en-US"/>
        </a:p>
      </dgm:t>
    </dgm:pt>
    <dgm:pt modelId="{9B5C5F73-9A3D-46F2-B634-AE01858515BB}" type="pres">
      <dgm:prSet presAssocID="{38C1FB5C-6DCF-4200-845B-F42D8522EE5D}" presName="sibTrans" presStyleCnt="0"/>
      <dgm:spPr/>
    </dgm:pt>
    <dgm:pt modelId="{67E93198-4CC4-4884-BE96-9C9272876D42}" type="pres">
      <dgm:prSet presAssocID="{572EBC20-76E3-472D-8D35-01F00C2DCDFD}" presName="compNode" presStyleCnt="0"/>
      <dgm:spPr/>
    </dgm:pt>
    <dgm:pt modelId="{10D68E0B-9F85-4044-8ED0-D7034026936D}" type="pres">
      <dgm:prSet presAssocID="{572EBC20-76E3-472D-8D35-01F00C2DCDFD}" presName="bgRect" presStyleLbl="bgShp" presStyleIdx="1" presStyleCnt="2"/>
      <dgm:spPr/>
    </dgm:pt>
    <dgm:pt modelId="{D1B2A062-1E3B-4379-9911-D0E0A40C7AE9}" type="pres">
      <dgm:prSet presAssocID="{572EBC20-76E3-472D-8D35-01F00C2DCDF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Bug spray"/>
        </a:ext>
      </dgm:extLst>
    </dgm:pt>
    <dgm:pt modelId="{43269665-B426-4D5B-B0BB-876A9D6347F4}" type="pres">
      <dgm:prSet presAssocID="{572EBC20-76E3-472D-8D35-01F00C2DCDFD}" presName="spaceRect" presStyleCnt="0"/>
      <dgm:spPr/>
    </dgm:pt>
    <dgm:pt modelId="{002DA9C6-3354-41FF-9ACB-AFB25C7D1122}" type="pres">
      <dgm:prSet presAssocID="{572EBC20-76E3-472D-8D35-01F00C2DCDFD}" presName="parTx" presStyleLbl="revTx" presStyleIdx="1" presStyleCnt="2">
        <dgm:presLayoutVars>
          <dgm:chMax val="0"/>
          <dgm:chPref val="0"/>
        </dgm:presLayoutVars>
      </dgm:prSet>
      <dgm:spPr/>
      <dgm:t>
        <a:bodyPr/>
        <a:lstStyle/>
        <a:p>
          <a:endParaRPr lang="en-US"/>
        </a:p>
      </dgm:t>
    </dgm:pt>
  </dgm:ptLst>
  <dgm:cxnLst>
    <dgm:cxn modelId="{C78A0B2F-F43D-4245-BDCC-CF3D395A41D4}" type="presOf" srcId="{6C68A825-1751-48E6-A537-1C64DA3726A3}" destId="{8F8E1D9E-4DFF-4E8B-8300-8577931DEAF4}" srcOrd="0" destOrd="0" presId="urn:microsoft.com/office/officeart/2018/2/layout/IconVerticalSolidList"/>
    <dgm:cxn modelId="{9AE8AC1B-70A6-4EE7-893A-87D95E8CE584}" type="presOf" srcId="{572EBC20-76E3-472D-8D35-01F00C2DCDFD}" destId="{002DA9C6-3354-41FF-9ACB-AFB25C7D1122}" srcOrd="0" destOrd="0" presId="urn:microsoft.com/office/officeart/2018/2/layout/IconVerticalSolidList"/>
    <dgm:cxn modelId="{CD4C3B93-B2EE-4388-BE45-483257509BCF}" srcId="{6C68A825-1751-48E6-A537-1C64DA3726A3}" destId="{275B0383-C0DD-4D6A-B0F6-91BF0161009D}" srcOrd="0" destOrd="0" parTransId="{13EDBC10-7D79-4870-ADBB-1335F0C80621}" sibTransId="{38C1FB5C-6DCF-4200-845B-F42D8522EE5D}"/>
    <dgm:cxn modelId="{82D079E3-78B5-43BC-AC5F-7E4D397806A9}" type="presOf" srcId="{275B0383-C0DD-4D6A-B0F6-91BF0161009D}" destId="{64A11BD9-5490-4749-BB31-572DD6A6C291}" srcOrd="0" destOrd="0" presId="urn:microsoft.com/office/officeart/2018/2/layout/IconVerticalSolidList"/>
    <dgm:cxn modelId="{8A038AF5-1016-448A-9002-64C43BAF6496}" srcId="{6C68A825-1751-48E6-A537-1C64DA3726A3}" destId="{572EBC20-76E3-472D-8D35-01F00C2DCDFD}" srcOrd="1" destOrd="0" parTransId="{4817F6EF-0A8A-4C9A-8EAF-513B7A5BFED4}" sibTransId="{3ADF8763-1F2B-4B67-A1C9-AFD2D40D1F84}"/>
    <dgm:cxn modelId="{811B2513-97BE-4F36-8361-025038C02A16}" type="presParOf" srcId="{8F8E1D9E-4DFF-4E8B-8300-8577931DEAF4}" destId="{8E580DEF-30AD-410F-93DB-E02E0E6F3C3C}" srcOrd="0" destOrd="0" presId="urn:microsoft.com/office/officeart/2018/2/layout/IconVerticalSolidList"/>
    <dgm:cxn modelId="{C8A556FE-0811-45AE-B0A6-D2CD39994F36}" type="presParOf" srcId="{8E580DEF-30AD-410F-93DB-E02E0E6F3C3C}" destId="{DDBE74AA-5C18-4BB7-BAC4-613FE71D4C88}" srcOrd="0" destOrd="0" presId="urn:microsoft.com/office/officeart/2018/2/layout/IconVerticalSolidList"/>
    <dgm:cxn modelId="{B41FC76F-5D0F-41C7-A34A-4E293E98F5FE}" type="presParOf" srcId="{8E580DEF-30AD-410F-93DB-E02E0E6F3C3C}" destId="{2F97025A-4BCB-493A-9E2D-2F7BAAE70CB8}" srcOrd="1" destOrd="0" presId="urn:microsoft.com/office/officeart/2018/2/layout/IconVerticalSolidList"/>
    <dgm:cxn modelId="{30C97636-4FED-49E0-A86F-1852B8F116E7}" type="presParOf" srcId="{8E580DEF-30AD-410F-93DB-E02E0E6F3C3C}" destId="{FE841DCD-276B-4E48-A35D-EB42972A5D7A}" srcOrd="2" destOrd="0" presId="urn:microsoft.com/office/officeart/2018/2/layout/IconVerticalSolidList"/>
    <dgm:cxn modelId="{A4137157-B135-42D2-BD57-F0E388E9E225}" type="presParOf" srcId="{8E580DEF-30AD-410F-93DB-E02E0E6F3C3C}" destId="{64A11BD9-5490-4749-BB31-572DD6A6C291}" srcOrd="3" destOrd="0" presId="urn:microsoft.com/office/officeart/2018/2/layout/IconVerticalSolidList"/>
    <dgm:cxn modelId="{B9402108-3C4C-47E7-B056-33FCC1705B96}" type="presParOf" srcId="{8F8E1D9E-4DFF-4E8B-8300-8577931DEAF4}" destId="{9B5C5F73-9A3D-46F2-B634-AE01858515BB}" srcOrd="1" destOrd="0" presId="urn:microsoft.com/office/officeart/2018/2/layout/IconVerticalSolidList"/>
    <dgm:cxn modelId="{50B43A3A-9371-42A8-8106-7BCFBD5A0646}" type="presParOf" srcId="{8F8E1D9E-4DFF-4E8B-8300-8577931DEAF4}" destId="{67E93198-4CC4-4884-BE96-9C9272876D42}" srcOrd="2" destOrd="0" presId="urn:microsoft.com/office/officeart/2018/2/layout/IconVerticalSolidList"/>
    <dgm:cxn modelId="{637CE413-5D5E-49BB-B7F7-6A13232B4F60}" type="presParOf" srcId="{67E93198-4CC4-4884-BE96-9C9272876D42}" destId="{10D68E0B-9F85-4044-8ED0-D7034026936D}" srcOrd="0" destOrd="0" presId="urn:microsoft.com/office/officeart/2018/2/layout/IconVerticalSolidList"/>
    <dgm:cxn modelId="{E00BD1F7-FB2D-4103-AA97-A6728E37D7C7}" type="presParOf" srcId="{67E93198-4CC4-4884-BE96-9C9272876D42}" destId="{D1B2A062-1E3B-4379-9911-D0E0A40C7AE9}" srcOrd="1" destOrd="0" presId="urn:microsoft.com/office/officeart/2018/2/layout/IconVerticalSolidList"/>
    <dgm:cxn modelId="{FFD1D68D-5C72-48BD-8573-A98C96CACD95}" type="presParOf" srcId="{67E93198-4CC4-4884-BE96-9C9272876D42}" destId="{43269665-B426-4D5B-B0BB-876A9D6347F4}" srcOrd="2" destOrd="0" presId="urn:microsoft.com/office/officeart/2018/2/layout/IconVerticalSolidList"/>
    <dgm:cxn modelId="{CBC36E7D-5769-4B96-B9AE-317CC2593564}" type="presParOf" srcId="{67E93198-4CC4-4884-BE96-9C9272876D42}" destId="{002DA9C6-3354-41FF-9ACB-AFB25C7D112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D9DB78-8E6D-45FE-81F9-33CD1C2E34B0}"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6D4C644-D24B-4D70-B706-464AD6B8E5E3}">
      <dgm:prSet/>
      <dgm:spPr/>
      <dgm:t>
        <a:bodyPr/>
        <a:lstStyle/>
        <a:p>
          <a:r>
            <a:rPr lang="en-US"/>
            <a:t>Chemical control</a:t>
          </a:r>
        </a:p>
      </dgm:t>
    </dgm:pt>
    <dgm:pt modelId="{AB603F53-1E64-4B3C-BA83-6AB63111045C}" type="parTrans" cxnId="{A0A4F718-F10E-46D9-8B61-618FC4809AE2}">
      <dgm:prSet/>
      <dgm:spPr/>
      <dgm:t>
        <a:bodyPr/>
        <a:lstStyle/>
        <a:p>
          <a:endParaRPr lang="en-US"/>
        </a:p>
      </dgm:t>
    </dgm:pt>
    <dgm:pt modelId="{9E03E950-4DD7-4031-A5D2-55F142F3CEC0}" type="sibTrans" cxnId="{A0A4F718-F10E-46D9-8B61-618FC4809AE2}">
      <dgm:prSet/>
      <dgm:spPr/>
      <dgm:t>
        <a:bodyPr/>
        <a:lstStyle/>
        <a:p>
          <a:endParaRPr lang="en-US"/>
        </a:p>
      </dgm:t>
    </dgm:pt>
    <dgm:pt modelId="{D728960B-34EC-48D6-9730-469AA8EFA6ED}">
      <dgm:prSet/>
      <dgm:spPr/>
      <dgm:t>
        <a:bodyPr/>
        <a:lstStyle/>
        <a:p>
          <a:r>
            <a:rPr lang="en-US"/>
            <a:t>Chemical control is the use of pesticides. In IPM, pesticides are used only when needed and in combination with other approaches for more effective, long-term control. Pesticides are selected and applied in a way that minimizes their possible harm to people, nontarget organisms, and the environment. With IPM you'll use the most selective pesticide that will do the job and be the safest for other organisms and for air, soil, and water quality; use pesticides in bait stations rather than sprays; or spot-spray a few weeds instead of an entire area.</a:t>
          </a:r>
        </a:p>
      </dgm:t>
    </dgm:pt>
    <dgm:pt modelId="{F9D01BBA-5D2B-48DF-A3B2-7762B3F30C21}" type="parTrans" cxnId="{23D9E8C6-7388-4B03-990C-2CF7864C7192}">
      <dgm:prSet/>
      <dgm:spPr/>
      <dgm:t>
        <a:bodyPr/>
        <a:lstStyle/>
        <a:p>
          <a:endParaRPr lang="en-US"/>
        </a:p>
      </dgm:t>
    </dgm:pt>
    <dgm:pt modelId="{E95AA3BB-87FD-4357-AF06-E1C83A68C02C}" type="sibTrans" cxnId="{23D9E8C6-7388-4B03-990C-2CF7864C7192}">
      <dgm:prSet/>
      <dgm:spPr/>
      <dgm:t>
        <a:bodyPr/>
        <a:lstStyle/>
        <a:p>
          <a:endParaRPr lang="en-US"/>
        </a:p>
      </dgm:t>
    </dgm:pt>
    <dgm:pt modelId="{BA2F26DB-2DF9-483E-B391-BF3A988F13A5}" type="pres">
      <dgm:prSet presAssocID="{EBD9DB78-8E6D-45FE-81F9-33CD1C2E34B0}" presName="root" presStyleCnt="0">
        <dgm:presLayoutVars>
          <dgm:dir/>
          <dgm:resizeHandles val="exact"/>
        </dgm:presLayoutVars>
      </dgm:prSet>
      <dgm:spPr/>
      <dgm:t>
        <a:bodyPr/>
        <a:lstStyle/>
        <a:p>
          <a:endParaRPr lang="en-US"/>
        </a:p>
      </dgm:t>
    </dgm:pt>
    <dgm:pt modelId="{119234EE-DA15-4A69-AB92-93A08E70766B}" type="pres">
      <dgm:prSet presAssocID="{EBD9DB78-8E6D-45FE-81F9-33CD1C2E34B0}" presName="container" presStyleCnt="0">
        <dgm:presLayoutVars>
          <dgm:dir/>
          <dgm:resizeHandles val="exact"/>
        </dgm:presLayoutVars>
      </dgm:prSet>
      <dgm:spPr/>
    </dgm:pt>
    <dgm:pt modelId="{17FAB67A-A1F6-4DB8-9D58-EE784F838DB3}" type="pres">
      <dgm:prSet presAssocID="{F6D4C644-D24B-4D70-B706-464AD6B8E5E3}" presName="compNode" presStyleCnt="0"/>
      <dgm:spPr/>
    </dgm:pt>
    <dgm:pt modelId="{848E5668-4D0D-4F0F-BC25-50BFF8B2DBB7}" type="pres">
      <dgm:prSet presAssocID="{F6D4C644-D24B-4D70-B706-464AD6B8E5E3}" presName="iconBgRect" presStyleLbl="bgShp" presStyleIdx="0" presStyleCnt="2"/>
      <dgm:spPr/>
    </dgm:pt>
    <dgm:pt modelId="{C236C9C6-F6FF-42A3-83CE-E00239B7D664}" type="pres">
      <dgm:prSet presAssocID="{F6D4C644-D24B-4D70-B706-464AD6B8E5E3}" presName="iconRect" presStyleLbl="node1" presStyleIdx="0" presStyleCnt="2"/>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Scientist"/>
        </a:ext>
      </dgm:extLst>
    </dgm:pt>
    <dgm:pt modelId="{B6606530-E9D6-4DC5-92AE-3264843F50DE}" type="pres">
      <dgm:prSet presAssocID="{F6D4C644-D24B-4D70-B706-464AD6B8E5E3}" presName="spaceRect" presStyleCnt="0"/>
      <dgm:spPr/>
    </dgm:pt>
    <dgm:pt modelId="{EEBF45C0-B84B-4B0E-ADC8-A8A2264131BC}" type="pres">
      <dgm:prSet presAssocID="{F6D4C644-D24B-4D70-B706-464AD6B8E5E3}" presName="textRect" presStyleLbl="revTx" presStyleIdx="0" presStyleCnt="2">
        <dgm:presLayoutVars>
          <dgm:chMax val="1"/>
          <dgm:chPref val="1"/>
        </dgm:presLayoutVars>
      </dgm:prSet>
      <dgm:spPr/>
      <dgm:t>
        <a:bodyPr/>
        <a:lstStyle/>
        <a:p>
          <a:endParaRPr lang="en-US"/>
        </a:p>
      </dgm:t>
    </dgm:pt>
    <dgm:pt modelId="{FB174157-56C3-45FE-A066-84F5C5FB7336}" type="pres">
      <dgm:prSet presAssocID="{9E03E950-4DD7-4031-A5D2-55F142F3CEC0}" presName="sibTrans" presStyleLbl="sibTrans2D1" presStyleIdx="0" presStyleCnt="0"/>
      <dgm:spPr/>
      <dgm:t>
        <a:bodyPr/>
        <a:lstStyle/>
        <a:p>
          <a:endParaRPr lang="en-US"/>
        </a:p>
      </dgm:t>
    </dgm:pt>
    <dgm:pt modelId="{03277FCB-4A94-428B-B0CE-BB67625A750B}" type="pres">
      <dgm:prSet presAssocID="{D728960B-34EC-48D6-9730-469AA8EFA6ED}" presName="compNode" presStyleCnt="0"/>
      <dgm:spPr/>
    </dgm:pt>
    <dgm:pt modelId="{F0AE159A-4BA7-4375-B0F5-036639FE6B4F}" type="pres">
      <dgm:prSet presAssocID="{D728960B-34EC-48D6-9730-469AA8EFA6ED}" presName="iconBgRect" presStyleLbl="bgShp" presStyleIdx="1" presStyleCnt="2"/>
      <dgm:spPr/>
    </dgm:pt>
    <dgm:pt modelId="{C89F8EE3-6C40-4C96-A412-1C9FDBF71CA1}" type="pres">
      <dgm:prSet presAssocID="{D728960B-34EC-48D6-9730-469AA8EFA6ED}" presName="iconRect" presStyleLbl="node1" presStyleIdx="1" presStyleCnt="2"/>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Caterpillar"/>
        </a:ext>
      </dgm:extLst>
    </dgm:pt>
    <dgm:pt modelId="{A791267A-2D64-4321-A3D7-4F9C30E8D1BD}" type="pres">
      <dgm:prSet presAssocID="{D728960B-34EC-48D6-9730-469AA8EFA6ED}" presName="spaceRect" presStyleCnt="0"/>
      <dgm:spPr/>
    </dgm:pt>
    <dgm:pt modelId="{96C74C75-4172-4285-9EF9-D16BC757B65F}" type="pres">
      <dgm:prSet presAssocID="{D728960B-34EC-48D6-9730-469AA8EFA6ED}" presName="textRect" presStyleLbl="revTx" presStyleIdx="1" presStyleCnt="2">
        <dgm:presLayoutVars>
          <dgm:chMax val="1"/>
          <dgm:chPref val="1"/>
        </dgm:presLayoutVars>
      </dgm:prSet>
      <dgm:spPr/>
      <dgm:t>
        <a:bodyPr/>
        <a:lstStyle/>
        <a:p>
          <a:endParaRPr lang="en-US"/>
        </a:p>
      </dgm:t>
    </dgm:pt>
  </dgm:ptLst>
  <dgm:cxnLst>
    <dgm:cxn modelId="{D93AA5F4-23B0-44A2-A476-A2EB91E639B1}" type="presOf" srcId="{9E03E950-4DD7-4031-A5D2-55F142F3CEC0}" destId="{FB174157-56C3-45FE-A066-84F5C5FB7336}" srcOrd="0" destOrd="0" presId="urn:microsoft.com/office/officeart/2018/2/layout/IconCircleList"/>
    <dgm:cxn modelId="{23D9E8C6-7388-4B03-990C-2CF7864C7192}" srcId="{EBD9DB78-8E6D-45FE-81F9-33CD1C2E34B0}" destId="{D728960B-34EC-48D6-9730-469AA8EFA6ED}" srcOrd="1" destOrd="0" parTransId="{F9D01BBA-5D2B-48DF-A3B2-7762B3F30C21}" sibTransId="{E95AA3BB-87FD-4357-AF06-E1C83A68C02C}"/>
    <dgm:cxn modelId="{A0A4F718-F10E-46D9-8B61-618FC4809AE2}" srcId="{EBD9DB78-8E6D-45FE-81F9-33CD1C2E34B0}" destId="{F6D4C644-D24B-4D70-B706-464AD6B8E5E3}" srcOrd="0" destOrd="0" parTransId="{AB603F53-1E64-4B3C-BA83-6AB63111045C}" sibTransId="{9E03E950-4DD7-4031-A5D2-55F142F3CEC0}"/>
    <dgm:cxn modelId="{831B5494-43B6-40A7-AF60-091D4500FC8D}" type="presOf" srcId="{F6D4C644-D24B-4D70-B706-464AD6B8E5E3}" destId="{EEBF45C0-B84B-4B0E-ADC8-A8A2264131BC}" srcOrd="0" destOrd="0" presId="urn:microsoft.com/office/officeart/2018/2/layout/IconCircleList"/>
    <dgm:cxn modelId="{5BA7C6BE-6565-4E64-BF8C-BCF8DB7E07FC}" type="presOf" srcId="{EBD9DB78-8E6D-45FE-81F9-33CD1C2E34B0}" destId="{BA2F26DB-2DF9-483E-B391-BF3A988F13A5}" srcOrd="0" destOrd="0" presId="urn:microsoft.com/office/officeart/2018/2/layout/IconCircleList"/>
    <dgm:cxn modelId="{2877A6D6-CD55-4148-94AE-05048BC6CD8F}" type="presOf" srcId="{D728960B-34EC-48D6-9730-469AA8EFA6ED}" destId="{96C74C75-4172-4285-9EF9-D16BC757B65F}" srcOrd="0" destOrd="0" presId="urn:microsoft.com/office/officeart/2018/2/layout/IconCircleList"/>
    <dgm:cxn modelId="{7EA6D6F9-36C5-4362-8ADF-4EB740EB7C31}" type="presParOf" srcId="{BA2F26DB-2DF9-483E-B391-BF3A988F13A5}" destId="{119234EE-DA15-4A69-AB92-93A08E70766B}" srcOrd="0" destOrd="0" presId="urn:microsoft.com/office/officeart/2018/2/layout/IconCircleList"/>
    <dgm:cxn modelId="{6C286600-0476-4B91-BC45-163F5E34CB86}" type="presParOf" srcId="{119234EE-DA15-4A69-AB92-93A08E70766B}" destId="{17FAB67A-A1F6-4DB8-9D58-EE784F838DB3}" srcOrd="0" destOrd="0" presId="urn:microsoft.com/office/officeart/2018/2/layout/IconCircleList"/>
    <dgm:cxn modelId="{33BEC477-57D4-43A7-8BBB-DEF66F3000E5}" type="presParOf" srcId="{17FAB67A-A1F6-4DB8-9D58-EE784F838DB3}" destId="{848E5668-4D0D-4F0F-BC25-50BFF8B2DBB7}" srcOrd="0" destOrd="0" presId="urn:microsoft.com/office/officeart/2018/2/layout/IconCircleList"/>
    <dgm:cxn modelId="{DB601754-4467-4994-BACF-CF7DF9A19963}" type="presParOf" srcId="{17FAB67A-A1F6-4DB8-9D58-EE784F838DB3}" destId="{C236C9C6-F6FF-42A3-83CE-E00239B7D664}" srcOrd="1" destOrd="0" presId="urn:microsoft.com/office/officeart/2018/2/layout/IconCircleList"/>
    <dgm:cxn modelId="{A6AF12C6-DCCD-43D0-AC39-BF3EA9636F51}" type="presParOf" srcId="{17FAB67A-A1F6-4DB8-9D58-EE784F838DB3}" destId="{B6606530-E9D6-4DC5-92AE-3264843F50DE}" srcOrd="2" destOrd="0" presId="urn:microsoft.com/office/officeart/2018/2/layout/IconCircleList"/>
    <dgm:cxn modelId="{F5913BBA-EC38-4ED0-B4D8-0E08FD0A3C30}" type="presParOf" srcId="{17FAB67A-A1F6-4DB8-9D58-EE784F838DB3}" destId="{EEBF45C0-B84B-4B0E-ADC8-A8A2264131BC}" srcOrd="3" destOrd="0" presId="urn:microsoft.com/office/officeart/2018/2/layout/IconCircleList"/>
    <dgm:cxn modelId="{E18171CD-0EB4-4655-8705-56DA3F77A6EE}" type="presParOf" srcId="{119234EE-DA15-4A69-AB92-93A08E70766B}" destId="{FB174157-56C3-45FE-A066-84F5C5FB7336}" srcOrd="1" destOrd="0" presId="urn:microsoft.com/office/officeart/2018/2/layout/IconCircleList"/>
    <dgm:cxn modelId="{8F47E244-6C16-4287-8C59-620AAC744BFC}" type="presParOf" srcId="{119234EE-DA15-4A69-AB92-93A08E70766B}" destId="{03277FCB-4A94-428B-B0CE-BB67625A750B}" srcOrd="2" destOrd="0" presId="urn:microsoft.com/office/officeart/2018/2/layout/IconCircleList"/>
    <dgm:cxn modelId="{BF4EB9D1-A10D-4D99-B340-3834E45D31CB}" type="presParOf" srcId="{03277FCB-4A94-428B-B0CE-BB67625A750B}" destId="{F0AE159A-4BA7-4375-B0F5-036639FE6B4F}" srcOrd="0" destOrd="0" presId="urn:microsoft.com/office/officeart/2018/2/layout/IconCircleList"/>
    <dgm:cxn modelId="{FCAC6596-6DF4-4B4B-8A72-1F28278493A7}" type="presParOf" srcId="{03277FCB-4A94-428B-B0CE-BB67625A750B}" destId="{C89F8EE3-6C40-4C96-A412-1C9FDBF71CA1}" srcOrd="1" destOrd="0" presId="urn:microsoft.com/office/officeart/2018/2/layout/IconCircleList"/>
    <dgm:cxn modelId="{AC076B46-7FCF-46BE-A5C4-E0C76447C950}" type="presParOf" srcId="{03277FCB-4A94-428B-B0CE-BB67625A750B}" destId="{A791267A-2D64-4321-A3D7-4F9C30E8D1BD}" srcOrd="2" destOrd="0" presId="urn:microsoft.com/office/officeart/2018/2/layout/IconCircleList"/>
    <dgm:cxn modelId="{5B00D528-70C0-4A3B-ACC5-17A8C02DB8F0}" type="presParOf" srcId="{03277FCB-4A94-428B-B0CE-BB67625A750B}" destId="{96C74C75-4172-4285-9EF9-D16BC757B65F}"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A051B-82B3-4DF5-8AF1-CF9FBFA8CC07}">
      <dsp:nvSpPr>
        <dsp:cNvPr id="0" name=""/>
        <dsp:cNvSpPr/>
      </dsp:nvSpPr>
      <dsp:spPr>
        <a:xfrm>
          <a:off x="0" y="0"/>
          <a:ext cx="1657201" cy="4979580"/>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7860" tIns="135128" rIns="117860" bIns="135128" numCol="1" spcCol="1270" anchor="ctr" anchorCtr="0">
          <a:noAutofit/>
        </a:bodyPr>
        <a:lstStyle/>
        <a:p>
          <a:pPr lvl="0" algn="ctr" defTabSz="844550">
            <a:lnSpc>
              <a:spcPct val="90000"/>
            </a:lnSpc>
            <a:spcBef>
              <a:spcPct val="0"/>
            </a:spcBef>
            <a:spcAft>
              <a:spcPct val="35000"/>
            </a:spcAft>
          </a:pPr>
          <a:r>
            <a:rPr lang="en-US" sz="1900" kern="1200"/>
            <a:t>What Is Integrated Pest Management (IPM)?</a:t>
          </a:r>
        </a:p>
      </dsp:txBody>
      <dsp:txXfrm>
        <a:off x="0" y="0"/>
        <a:ext cx="1657201" cy="4979580"/>
      </dsp:txXfrm>
    </dsp:sp>
    <dsp:sp modelId="{3BB5A662-B908-47A5-87A6-44966D09AC30}">
      <dsp:nvSpPr>
        <dsp:cNvPr id="0" name=""/>
        <dsp:cNvSpPr/>
      </dsp:nvSpPr>
      <dsp:spPr>
        <a:xfrm>
          <a:off x="1657201" y="0"/>
          <a:ext cx="4971603" cy="4979580"/>
        </a:xfrm>
        <a:prstGeom prst="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0848" tIns="241300" rIns="100848" bIns="241300" numCol="1" spcCol="1270" anchor="t" anchorCtr="0">
          <a:noAutofit/>
        </a:bodyPr>
        <a:lstStyle/>
        <a:p>
          <a:pPr lvl="0" algn="l" defTabSz="844550">
            <a:lnSpc>
              <a:spcPct val="90000"/>
            </a:lnSpc>
            <a:spcBef>
              <a:spcPct val="0"/>
            </a:spcBef>
            <a:spcAft>
              <a:spcPct val="35000"/>
            </a:spcAft>
          </a:pPr>
          <a:r>
            <a:rPr lang="en-US" sz="1900" kern="1200" dirty="0"/>
            <a:t>Integrated pest management, or IPM, is a process you can use to solve pest problems while minimizing risks to people and the environment. IPM can be used to manage all kinds of pests anywhere–in urban, agricultural, and wildland or natural areas.</a:t>
          </a:r>
        </a:p>
        <a:p>
          <a:pPr lvl="0" algn="l" defTabSz="844550">
            <a:lnSpc>
              <a:spcPct val="90000"/>
            </a:lnSpc>
            <a:spcBef>
              <a:spcPct val="0"/>
            </a:spcBef>
            <a:spcAft>
              <a:spcPct val="35000"/>
            </a:spcAft>
          </a:pPr>
          <a:r>
            <a:rPr lang="en-US" sz="1900" kern="1200" dirty="0"/>
            <a:t>Definition of IPM</a:t>
          </a:r>
        </a:p>
        <a:p>
          <a:pPr marL="114300" lvl="1" indent="-114300" algn="l" defTabSz="666750">
            <a:lnSpc>
              <a:spcPct val="90000"/>
            </a:lnSpc>
            <a:spcBef>
              <a:spcPct val="0"/>
            </a:spcBef>
            <a:spcAft>
              <a:spcPct val="15000"/>
            </a:spcAft>
            <a:buChar char="••"/>
          </a:pPr>
          <a:r>
            <a:rPr lang="en-US" sz="1500" kern="1200" dirty="0"/>
            <a:t>IPM is an ecosystem-based strategy that focuses on long-term prevention of pests or their damage through a combination of techniques such as biological control, habitat manipulation, modification of cultural practices, and use of resistant varieties. Pesticides are used only after monitoring indicates they are needed according to established guidelines, and treatments are made with the goal of removing only the target organism. Pest control materials are selected and applied in a manner that minimizes risks to human health, beneficial and </a:t>
          </a:r>
          <a:r>
            <a:rPr lang="en-US" sz="1500" kern="1200" dirty="0" err="1"/>
            <a:t>nontarget</a:t>
          </a:r>
          <a:r>
            <a:rPr lang="en-US" sz="1500" kern="1200" dirty="0"/>
            <a:t> organisms, and the environment.</a:t>
          </a:r>
        </a:p>
      </dsp:txBody>
      <dsp:txXfrm>
        <a:off x="1657201" y="0"/>
        <a:ext cx="4971603" cy="49795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622198-5645-43E5-9113-91DA3FCB667D}">
      <dsp:nvSpPr>
        <dsp:cNvPr id="0" name=""/>
        <dsp:cNvSpPr/>
      </dsp:nvSpPr>
      <dsp:spPr>
        <a:xfrm>
          <a:off x="0" y="531847"/>
          <a:ext cx="6628804" cy="534726"/>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sz="1000" b="1" kern="1200"/>
            <a:t>The Six IPM Program Essentials</a:t>
          </a:r>
          <a:endParaRPr lang="en-US" sz="1000" kern="1200"/>
        </a:p>
      </dsp:txBody>
      <dsp:txXfrm>
        <a:off x="26103" y="557950"/>
        <a:ext cx="6576598" cy="482520"/>
      </dsp:txXfrm>
    </dsp:sp>
    <dsp:sp modelId="{12DDDEE2-4A2E-454E-A021-B19ADDD6D40C}">
      <dsp:nvSpPr>
        <dsp:cNvPr id="0" name=""/>
        <dsp:cNvSpPr/>
      </dsp:nvSpPr>
      <dsp:spPr>
        <a:xfrm>
          <a:off x="0" y="1095374"/>
          <a:ext cx="6628804" cy="534726"/>
        </a:xfrm>
        <a:prstGeom prst="roundRect">
          <a:avLst/>
        </a:prstGeom>
        <a:gradFill rotWithShape="0">
          <a:gsLst>
            <a:gs pos="0">
              <a:schemeClr val="accent2">
                <a:hueOff val="-494048"/>
                <a:satOff val="2367"/>
                <a:lumOff val="2190"/>
                <a:alphaOff val="0"/>
                <a:tint val="96000"/>
                <a:lumMod val="100000"/>
              </a:schemeClr>
            </a:gs>
            <a:gs pos="78000">
              <a:schemeClr val="accent2">
                <a:hueOff val="-494048"/>
                <a:satOff val="2367"/>
                <a:lumOff val="219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sz="1000" b="1" kern="1200"/>
            <a:t>Monitoring. </a:t>
          </a:r>
          <a:r>
            <a:rPr lang="en-US" sz="1000" kern="1200"/>
            <a:t>This includes regular site inspections and trapping to determine the types and infestation levels of pests at each site.</a:t>
          </a:r>
        </a:p>
      </dsp:txBody>
      <dsp:txXfrm>
        <a:off x="26103" y="1121477"/>
        <a:ext cx="6576598" cy="482520"/>
      </dsp:txXfrm>
    </dsp:sp>
    <dsp:sp modelId="{879730F7-8B79-4A97-A38A-E02F8E5CCC0A}">
      <dsp:nvSpPr>
        <dsp:cNvPr id="0" name=""/>
        <dsp:cNvSpPr/>
      </dsp:nvSpPr>
      <dsp:spPr>
        <a:xfrm>
          <a:off x="0" y="1658900"/>
          <a:ext cx="6628804" cy="534726"/>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sz="1000" b="1" kern="1200"/>
            <a:t>Record-Keeping. </a:t>
          </a:r>
          <a:r>
            <a:rPr lang="en-US" sz="1000" kern="1200"/>
            <a:t>A record-keeping system is essential to establish trends and patterns in pest outbreaks. Information recorded at every inspection or treatment should include pest identification, population size, distribution, recommendations for future prevention, and complete information on the treatment action.</a:t>
          </a:r>
        </a:p>
      </dsp:txBody>
      <dsp:txXfrm>
        <a:off x="26103" y="1685003"/>
        <a:ext cx="6576598" cy="482520"/>
      </dsp:txXfrm>
    </dsp:sp>
    <dsp:sp modelId="{E9F0BF6C-A934-4DC5-9B23-8232950BF710}">
      <dsp:nvSpPr>
        <dsp:cNvPr id="0" name=""/>
        <dsp:cNvSpPr/>
      </dsp:nvSpPr>
      <dsp:spPr>
        <a:xfrm>
          <a:off x="0" y="2222427"/>
          <a:ext cx="6628804" cy="534726"/>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sz="1000" b="1" kern="1200"/>
            <a:t>Action Levels. </a:t>
          </a:r>
          <a:r>
            <a:rPr lang="en-US" sz="1000" kern="1200"/>
            <a:t>Pests are virtually never eradicated. An action level is the population size which requires remedial action for human health, economic, or aesthetic reasons.</a:t>
          </a:r>
        </a:p>
      </dsp:txBody>
      <dsp:txXfrm>
        <a:off x="26103" y="2248530"/>
        <a:ext cx="6576598" cy="482520"/>
      </dsp:txXfrm>
    </dsp:sp>
    <dsp:sp modelId="{2A1EA15A-54CE-465B-AE2C-3E930754C7D0}">
      <dsp:nvSpPr>
        <dsp:cNvPr id="0" name=""/>
        <dsp:cNvSpPr/>
      </dsp:nvSpPr>
      <dsp:spPr>
        <a:xfrm>
          <a:off x="0" y="2785953"/>
          <a:ext cx="6628804" cy="534726"/>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sz="1000" b="1" kern="1200"/>
            <a:t>Prevention. </a:t>
          </a:r>
          <a:r>
            <a:rPr lang="en-US" sz="1000" kern="1200"/>
            <a:t>Preventive measures must be incorporated into the existing structures and designs for new structures. Prevention is and should be the primary means of pest control in an IPM program.</a:t>
          </a:r>
        </a:p>
      </dsp:txBody>
      <dsp:txXfrm>
        <a:off x="26103" y="2812056"/>
        <a:ext cx="6576598" cy="482520"/>
      </dsp:txXfrm>
    </dsp:sp>
    <dsp:sp modelId="{36DEF5A4-9542-4661-83D7-C2D9C8C37839}">
      <dsp:nvSpPr>
        <dsp:cNvPr id="0" name=""/>
        <dsp:cNvSpPr/>
      </dsp:nvSpPr>
      <dsp:spPr>
        <a:xfrm>
          <a:off x="0" y="3349480"/>
          <a:ext cx="6628804" cy="534726"/>
        </a:xfrm>
        <a:prstGeom prst="roundRect">
          <a:avLst/>
        </a:prstGeom>
        <a:gradFill rotWithShape="0">
          <a:gsLst>
            <a:gs pos="0">
              <a:schemeClr val="accent2">
                <a:hueOff val="-2470238"/>
                <a:satOff val="11833"/>
                <a:lumOff val="10948"/>
                <a:alphaOff val="0"/>
                <a:tint val="96000"/>
                <a:lumMod val="100000"/>
              </a:schemeClr>
            </a:gs>
            <a:gs pos="78000">
              <a:schemeClr val="accent2">
                <a:hueOff val="-2470238"/>
                <a:satOff val="11833"/>
                <a:lumOff val="1094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sz="1000" b="1" kern="1200"/>
            <a:t>Tactics Criteria. </a:t>
          </a:r>
          <a:r>
            <a:rPr lang="en-US" sz="1000" kern="1200"/>
            <a:t>Under IPM, chemicals should be used only as a last resort only, but when used, the least-toxic materials should be chosen, and applied to minimize exposure to humans and all non-target organisms.</a:t>
          </a:r>
        </a:p>
      </dsp:txBody>
      <dsp:txXfrm>
        <a:off x="26103" y="3375583"/>
        <a:ext cx="6576598" cy="482520"/>
      </dsp:txXfrm>
    </dsp:sp>
    <dsp:sp modelId="{1BCB8C29-FAE8-4E8F-B192-064810D7B009}">
      <dsp:nvSpPr>
        <dsp:cNvPr id="0" name=""/>
        <dsp:cNvSpPr/>
      </dsp:nvSpPr>
      <dsp:spPr>
        <a:xfrm>
          <a:off x="0" y="3913006"/>
          <a:ext cx="6628804" cy="534726"/>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sz="1000" b="1" kern="1200"/>
            <a:t>Evaluation. </a:t>
          </a:r>
          <a:r>
            <a:rPr lang="en-US" sz="1000" kern="1200"/>
            <a:t>A regular evaluation program is essential to determine the success of the pest management strategies</a:t>
          </a:r>
        </a:p>
      </dsp:txBody>
      <dsp:txXfrm>
        <a:off x="26103" y="3939109"/>
        <a:ext cx="6576598" cy="48252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D0FCA2-3F21-4F30-9CEA-802FF44D28A0}">
      <dsp:nvSpPr>
        <dsp:cNvPr id="0" name=""/>
        <dsp:cNvSpPr/>
      </dsp:nvSpPr>
      <dsp:spPr>
        <a:xfrm>
          <a:off x="0" y="28785"/>
          <a:ext cx="6628804" cy="2436525"/>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b="1" kern="1200"/>
            <a:t>Benefits of IPM</a:t>
          </a:r>
          <a:endParaRPr lang="en-US" sz="1700" kern="1200"/>
        </a:p>
      </dsp:txBody>
      <dsp:txXfrm>
        <a:off x="118941" y="147726"/>
        <a:ext cx="6390922" cy="2198643"/>
      </dsp:txXfrm>
    </dsp:sp>
    <dsp:sp modelId="{29DE5FD4-C659-46A1-8D16-F707E796DFE0}">
      <dsp:nvSpPr>
        <dsp:cNvPr id="0" name=""/>
        <dsp:cNvSpPr/>
      </dsp:nvSpPr>
      <dsp:spPr>
        <a:xfrm>
          <a:off x="0" y="2514270"/>
          <a:ext cx="6628804" cy="2436525"/>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a:t>Economists and IPM researchers have worked for decades to develop methodology to assign a dollar value to the use of IPM technologies in agriculture. It has thus far been difficult to extract an exact dollar figure as to the cost savings of IPM implementation, although there has been general unanimous agreement that dollar savings are significant. Considering the cost of chemical pesticides and their application, even the reduction of one pesticide application can amount to a considerable reduction in pest control costs.</a:t>
          </a:r>
        </a:p>
      </dsp:txBody>
      <dsp:txXfrm>
        <a:off x="118941" y="2633211"/>
        <a:ext cx="6390922" cy="219864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A7EC54-95F0-4267-97A4-6E960FEDE720}">
      <dsp:nvSpPr>
        <dsp:cNvPr id="0" name=""/>
        <dsp:cNvSpPr/>
      </dsp:nvSpPr>
      <dsp:spPr>
        <a:xfrm>
          <a:off x="0" y="43590"/>
          <a:ext cx="6628804" cy="115829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IPM offers several benefits. It helps to:</a:t>
          </a:r>
        </a:p>
      </dsp:txBody>
      <dsp:txXfrm>
        <a:off x="56543" y="100133"/>
        <a:ext cx="6515718" cy="1045213"/>
      </dsp:txXfrm>
    </dsp:sp>
    <dsp:sp modelId="{84533D23-FA97-444B-A882-04B9EB369B47}">
      <dsp:nvSpPr>
        <dsp:cNvPr id="0" name=""/>
        <dsp:cNvSpPr/>
      </dsp:nvSpPr>
      <dsp:spPr>
        <a:xfrm>
          <a:off x="0" y="1288290"/>
          <a:ext cx="6628804" cy="1158299"/>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Reduce the number of pests.</a:t>
          </a:r>
        </a:p>
      </dsp:txBody>
      <dsp:txXfrm>
        <a:off x="56543" y="1344833"/>
        <a:ext cx="6515718" cy="1045213"/>
      </dsp:txXfrm>
    </dsp:sp>
    <dsp:sp modelId="{98270386-9EE5-41FC-9C2D-F668FF997080}">
      <dsp:nvSpPr>
        <dsp:cNvPr id="0" name=""/>
        <dsp:cNvSpPr/>
      </dsp:nvSpPr>
      <dsp:spPr>
        <a:xfrm>
          <a:off x="0" y="2532990"/>
          <a:ext cx="6628804" cy="1158299"/>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Reduce the number of pesticide applications.</a:t>
          </a:r>
        </a:p>
      </dsp:txBody>
      <dsp:txXfrm>
        <a:off x="56543" y="2589533"/>
        <a:ext cx="6515718" cy="1045213"/>
      </dsp:txXfrm>
    </dsp:sp>
    <dsp:sp modelId="{13E5E285-CC67-4A5C-9961-F4F26811ECEE}">
      <dsp:nvSpPr>
        <dsp:cNvPr id="0" name=""/>
        <dsp:cNvSpPr/>
      </dsp:nvSpPr>
      <dsp:spPr>
        <a:xfrm>
          <a:off x="0" y="3777690"/>
          <a:ext cx="6628804" cy="1158299"/>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Save money while protecting human health.</a:t>
          </a:r>
        </a:p>
      </dsp:txBody>
      <dsp:txXfrm>
        <a:off x="56543" y="3834233"/>
        <a:ext cx="6515718" cy="104521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CD8477-8750-4FB2-8465-6EB277ECA9A7}">
      <dsp:nvSpPr>
        <dsp:cNvPr id="0" name=""/>
        <dsp:cNvSpPr/>
      </dsp:nvSpPr>
      <dsp:spPr>
        <a:xfrm>
          <a:off x="0" y="592770"/>
          <a:ext cx="6628804" cy="61073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l" defTabSz="400050">
            <a:lnSpc>
              <a:spcPct val="90000"/>
            </a:lnSpc>
            <a:spcBef>
              <a:spcPct val="0"/>
            </a:spcBef>
            <a:spcAft>
              <a:spcPct val="35000"/>
            </a:spcAft>
          </a:pPr>
          <a:r>
            <a:rPr lang="en-US" sz="900" kern="1200"/>
            <a:t>There are cost savings associated with using IPM. IPM may be more labor intensive than conventional pest control and may require more up-front resources. However, costs are generally lower over time because the underlying cause of the pest problem has been addressed. IPM practices also provide financial benefits unrelated to pests. For example, weatherization of buildings not only excludes pests but also saves energy and reduces moisture problems.</a:t>
          </a:r>
        </a:p>
      </dsp:txBody>
      <dsp:txXfrm>
        <a:off x="29814" y="622584"/>
        <a:ext cx="6569176" cy="551111"/>
      </dsp:txXfrm>
    </dsp:sp>
    <dsp:sp modelId="{1FC89D6A-29F2-4065-A23E-D052357A4F89}">
      <dsp:nvSpPr>
        <dsp:cNvPr id="0" name=""/>
        <dsp:cNvSpPr/>
      </dsp:nvSpPr>
      <dsp:spPr>
        <a:xfrm>
          <a:off x="0" y="1229430"/>
          <a:ext cx="6628804" cy="610739"/>
        </a:xfrm>
        <a:prstGeom prst="roundRect">
          <a:avLst/>
        </a:prstGeom>
        <a:gradFill rotWithShape="0">
          <a:gsLst>
            <a:gs pos="0">
              <a:schemeClr val="accent2">
                <a:hueOff val="-592857"/>
                <a:satOff val="2840"/>
                <a:lumOff val="2627"/>
                <a:alphaOff val="0"/>
                <a:tint val="96000"/>
                <a:lumMod val="100000"/>
              </a:schemeClr>
            </a:gs>
            <a:gs pos="78000">
              <a:schemeClr val="accent2">
                <a:hueOff val="-592857"/>
                <a:satOff val="2840"/>
                <a:lumOff val="262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l" defTabSz="400050">
            <a:lnSpc>
              <a:spcPct val="90000"/>
            </a:lnSpc>
            <a:spcBef>
              <a:spcPct val="0"/>
            </a:spcBef>
            <a:spcAft>
              <a:spcPct val="35000"/>
            </a:spcAft>
          </a:pPr>
          <a:r>
            <a:rPr lang="en-US" sz="900" kern="1200"/>
            <a:t>Integrated pest management offers many benefits for schools, including:</a:t>
          </a:r>
        </a:p>
      </dsp:txBody>
      <dsp:txXfrm>
        <a:off x="29814" y="1259244"/>
        <a:ext cx="6569176" cy="551111"/>
      </dsp:txXfrm>
    </dsp:sp>
    <dsp:sp modelId="{D5EA7B18-BA74-4C38-8BBE-7EF4FF25BB81}">
      <dsp:nvSpPr>
        <dsp:cNvPr id="0" name=""/>
        <dsp:cNvSpPr/>
      </dsp:nvSpPr>
      <dsp:spPr>
        <a:xfrm>
          <a:off x="0" y="1866090"/>
          <a:ext cx="6628804" cy="610739"/>
        </a:xfrm>
        <a:prstGeom prst="roundRect">
          <a:avLst/>
        </a:prstGeom>
        <a:gradFill rotWithShape="0">
          <a:gsLst>
            <a:gs pos="0">
              <a:schemeClr val="accent2">
                <a:hueOff val="-1185714"/>
                <a:satOff val="5680"/>
                <a:lumOff val="5255"/>
                <a:alphaOff val="0"/>
                <a:tint val="96000"/>
                <a:lumMod val="100000"/>
              </a:schemeClr>
            </a:gs>
            <a:gs pos="78000">
              <a:schemeClr val="accent2">
                <a:hueOff val="-1185714"/>
                <a:satOff val="5680"/>
                <a:lumOff val="525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l" defTabSz="400050">
            <a:lnSpc>
              <a:spcPct val="90000"/>
            </a:lnSpc>
            <a:spcBef>
              <a:spcPct val="0"/>
            </a:spcBef>
            <a:spcAft>
              <a:spcPct val="35000"/>
            </a:spcAft>
          </a:pPr>
          <a:r>
            <a:rPr lang="en-US" sz="900" kern="1200"/>
            <a:t>Fewer pests.</a:t>
          </a:r>
        </a:p>
      </dsp:txBody>
      <dsp:txXfrm>
        <a:off x="29814" y="1895904"/>
        <a:ext cx="6569176" cy="551111"/>
      </dsp:txXfrm>
    </dsp:sp>
    <dsp:sp modelId="{D0AD34CF-1180-4FFC-AB7F-7B22E4D37902}">
      <dsp:nvSpPr>
        <dsp:cNvPr id="0" name=""/>
        <dsp:cNvSpPr/>
      </dsp:nvSpPr>
      <dsp:spPr>
        <a:xfrm>
          <a:off x="0" y="2502750"/>
          <a:ext cx="6628804" cy="610739"/>
        </a:xfrm>
        <a:prstGeom prst="roundRect">
          <a:avLst/>
        </a:prstGeom>
        <a:gradFill rotWithShape="0">
          <a:gsLst>
            <a:gs pos="0">
              <a:schemeClr val="accent2">
                <a:hueOff val="-1778572"/>
                <a:satOff val="8520"/>
                <a:lumOff val="7882"/>
                <a:alphaOff val="0"/>
                <a:tint val="96000"/>
                <a:lumMod val="100000"/>
              </a:schemeClr>
            </a:gs>
            <a:gs pos="78000">
              <a:schemeClr val="accent2">
                <a:hueOff val="-1778572"/>
                <a:satOff val="8520"/>
                <a:lumOff val="7882"/>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l" defTabSz="400050">
            <a:lnSpc>
              <a:spcPct val="90000"/>
            </a:lnSpc>
            <a:spcBef>
              <a:spcPct val="0"/>
            </a:spcBef>
            <a:spcAft>
              <a:spcPct val="35000"/>
            </a:spcAft>
          </a:pPr>
          <a:r>
            <a:rPr lang="en-US" sz="900" kern="1200"/>
            <a:t>Fewer pesticide applications.</a:t>
          </a:r>
        </a:p>
      </dsp:txBody>
      <dsp:txXfrm>
        <a:off x="29814" y="2532564"/>
        <a:ext cx="6569176" cy="551111"/>
      </dsp:txXfrm>
    </dsp:sp>
    <dsp:sp modelId="{103944F6-7873-4FE4-86C5-391EE4424055}">
      <dsp:nvSpPr>
        <dsp:cNvPr id="0" name=""/>
        <dsp:cNvSpPr/>
      </dsp:nvSpPr>
      <dsp:spPr>
        <a:xfrm>
          <a:off x="0" y="3139410"/>
          <a:ext cx="6628804" cy="610739"/>
        </a:xfrm>
        <a:prstGeom prst="roundRect">
          <a:avLst/>
        </a:prstGeom>
        <a:gradFill rotWithShape="0">
          <a:gsLst>
            <a:gs pos="0">
              <a:schemeClr val="accent2">
                <a:hueOff val="-2371429"/>
                <a:satOff val="11360"/>
                <a:lumOff val="10510"/>
                <a:alphaOff val="0"/>
                <a:tint val="96000"/>
                <a:lumMod val="100000"/>
              </a:schemeClr>
            </a:gs>
            <a:gs pos="78000">
              <a:schemeClr val="accent2">
                <a:hueOff val="-2371429"/>
                <a:satOff val="11360"/>
                <a:lumOff val="1051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l" defTabSz="400050">
            <a:lnSpc>
              <a:spcPct val="90000"/>
            </a:lnSpc>
            <a:spcBef>
              <a:spcPct val="0"/>
            </a:spcBef>
            <a:spcAft>
              <a:spcPct val="35000"/>
            </a:spcAft>
          </a:pPr>
          <a:r>
            <a:rPr lang="en-US" sz="900" kern="1200"/>
            <a:t>Money savings.</a:t>
          </a:r>
        </a:p>
      </dsp:txBody>
      <dsp:txXfrm>
        <a:off x="29814" y="3169224"/>
        <a:ext cx="6569176" cy="551111"/>
      </dsp:txXfrm>
    </dsp:sp>
    <dsp:sp modelId="{2899E44C-B71D-4B70-8C1B-FB2B2F32589F}">
      <dsp:nvSpPr>
        <dsp:cNvPr id="0" name=""/>
        <dsp:cNvSpPr/>
      </dsp:nvSpPr>
      <dsp:spPr>
        <a:xfrm>
          <a:off x="0" y="3776070"/>
          <a:ext cx="6628804" cy="610739"/>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l" defTabSz="400050">
            <a:lnSpc>
              <a:spcPct val="90000"/>
            </a:lnSpc>
            <a:spcBef>
              <a:spcPct val="0"/>
            </a:spcBef>
            <a:spcAft>
              <a:spcPct val="35000"/>
            </a:spcAft>
          </a:pPr>
          <a:r>
            <a:rPr lang="en-US" sz="900" kern="1200"/>
            <a:t>Improved environmental health.</a:t>
          </a:r>
        </a:p>
      </dsp:txBody>
      <dsp:txXfrm>
        <a:off x="29814" y="3805884"/>
        <a:ext cx="6569176" cy="55111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3B04F-3114-41B0-8875-CAC5EC3DBD6C}">
      <dsp:nvSpPr>
        <dsp:cNvPr id="0" name=""/>
        <dsp:cNvSpPr/>
      </dsp:nvSpPr>
      <dsp:spPr>
        <a:xfrm>
          <a:off x="0" y="322494"/>
          <a:ext cx="6628804" cy="2135615"/>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a:t>However, IPM does have some disadvantages. These include:</a:t>
          </a:r>
          <a:r>
            <a:rPr lang="en-US" sz="2200" kern="1200"/>
            <a:t/>
          </a:r>
          <a:br>
            <a:rPr lang="en-US" sz="2200" kern="1200"/>
          </a:br>
          <a:endParaRPr lang="en-US" sz="2200" kern="1200"/>
        </a:p>
      </dsp:txBody>
      <dsp:txXfrm>
        <a:off x="104252" y="426746"/>
        <a:ext cx="6420300" cy="1927111"/>
      </dsp:txXfrm>
    </dsp:sp>
    <dsp:sp modelId="{E6E52A20-AF43-4286-91ED-0C5ABF582C38}">
      <dsp:nvSpPr>
        <dsp:cNvPr id="0" name=""/>
        <dsp:cNvSpPr/>
      </dsp:nvSpPr>
      <dsp:spPr>
        <a:xfrm>
          <a:off x="0" y="2521470"/>
          <a:ext cx="6628804" cy="2135615"/>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a:t>-more involved planning</a:t>
          </a:r>
          <a:br>
            <a:rPr lang="en-US" sz="2200" kern="1200"/>
          </a:br>
          <a:r>
            <a:rPr lang="en-US" sz="2200" kern="1200"/>
            <a:t>-more family decision-making </a:t>
          </a:r>
          <a:br>
            <a:rPr lang="en-US" sz="2200" kern="1200"/>
          </a:br>
          <a:r>
            <a:rPr lang="en-US" sz="2200" kern="1200"/>
            <a:t>-more demanding lawn and garden care</a:t>
          </a:r>
          <a:br>
            <a:rPr lang="en-US" sz="2200" kern="1200"/>
          </a:br>
          <a:r>
            <a:rPr lang="en-US" sz="2200" kern="1200"/>
            <a:t>-more resources needed as substitutions for pesticides</a:t>
          </a:r>
          <a:br>
            <a:rPr lang="en-US" sz="2200" kern="1200"/>
          </a:br>
          <a:r>
            <a:rPr lang="en-US" sz="2200" kern="1200"/>
            <a:t>-requires a greater amount of outside knowledge</a:t>
          </a:r>
        </a:p>
      </dsp:txBody>
      <dsp:txXfrm>
        <a:off x="104252" y="2625722"/>
        <a:ext cx="6420300" cy="192711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2D6BE6-1CB9-4859-AA94-AD63299DE67A}">
      <dsp:nvSpPr>
        <dsp:cNvPr id="0" name=""/>
        <dsp:cNvSpPr/>
      </dsp:nvSpPr>
      <dsp:spPr>
        <a:xfrm>
          <a:off x="0" y="809181"/>
          <a:ext cx="6628804" cy="149387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B7C993-1893-4E71-B57E-21961B67EC4B}">
      <dsp:nvSpPr>
        <dsp:cNvPr id="0" name=""/>
        <dsp:cNvSpPr/>
      </dsp:nvSpPr>
      <dsp:spPr>
        <a:xfrm>
          <a:off x="451896" y="1145303"/>
          <a:ext cx="821630" cy="821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68F07E6-DD6D-4DF0-8D24-A019BF89A909}">
      <dsp:nvSpPr>
        <dsp:cNvPr id="0" name=""/>
        <dsp:cNvSpPr/>
      </dsp:nvSpPr>
      <dsp:spPr>
        <a:xfrm>
          <a:off x="1725424" y="809181"/>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lvl="0" algn="l" defTabSz="977900">
            <a:lnSpc>
              <a:spcPct val="90000"/>
            </a:lnSpc>
            <a:spcBef>
              <a:spcPct val="0"/>
            </a:spcBef>
            <a:spcAft>
              <a:spcPct val="35000"/>
            </a:spcAft>
          </a:pPr>
          <a:r>
            <a:rPr lang="en-US" sz="2200" kern="1200"/>
            <a:t>Safety First!!!! </a:t>
          </a:r>
        </a:p>
      </dsp:txBody>
      <dsp:txXfrm>
        <a:off x="1725424" y="809181"/>
        <a:ext cx="4903379" cy="1493874"/>
      </dsp:txXfrm>
    </dsp:sp>
    <dsp:sp modelId="{976720EA-1686-40CA-9C0C-6A7403D5C246}">
      <dsp:nvSpPr>
        <dsp:cNvPr id="0" name=""/>
        <dsp:cNvSpPr/>
      </dsp:nvSpPr>
      <dsp:spPr>
        <a:xfrm>
          <a:off x="0" y="2676524"/>
          <a:ext cx="6628804" cy="149387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0A46A2-2430-4479-87D7-2F2C1F380C02}">
      <dsp:nvSpPr>
        <dsp:cNvPr id="0" name=""/>
        <dsp:cNvSpPr/>
      </dsp:nvSpPr>
      <dsp:spPr>
        <a:xfrm>
          <a:off x="451896" y="3012646"/>
          <a:ext cx="821630" cy="821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1F96385-0587-4478-8A1A-00A3E79F8836}">
      <dsp:nvSpPr>
        <dsp:cNvPr id="0" name=""/>
        <dsp:cNvSpPr/>
      </dsp:nvSpPr>
      <dsp:spPr>
        <a:xfrm>
          <a:off x="1725424" y="2676524"/>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lvl="0" algn="l" defTabSz="977900">
            <a:lnSpc>
              <a:spcPct val="90000"/>
            </a:lnSpc>
            <a:spcBef>
              <a:spcPct val="0"/>
            </a:spcBef>
            <a:spcAft>
              <a:spcPct val="35000"/>
            </a:spcAft>
          </a:pPr>
          <a:r>
            <a:rPr lang="en-US" sz="2200" kern="1200"/>
            <a:t>A comprehensive listing of Personal Protective Equipment required to ensure worker safety in an IPM program</a:t>
          </a:r>
        </a:p>
      </dsp:txBody>
      <dsp:txXfrm>
        <a:off x="1725424" y="2676524"/>
        <a:ext cx="4903379" cy="14938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F987F-34AB-47A9-8AFE-14915075C766}">
      <dsp:nvSpPr>
        <dsp:cNvPr id="0" name=""/>
        <dsp:cNvSpPr/>
      </dsp:nvSpPr>
      <dsp:spPr>
        <a:xfrm>
          <a:off x="0" y="188760"/>
          <a:ext cx="6628804" cy="227799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b="1" i="1" kern="1200"/>
            <a:t>What is a pest?</a:t>
          </a:r>
          <a:br>
            <a:rPr lang="en-US" sz="1600" b="1" i="1" kern="1200"/>
          </a:br>
          <a:endParaRPr lang="en-US" sz="1600" kern="1200"/>
        </a:p>
      </dsp:txBody>
      <dsp:txXfrm>
        <a:off x="111202" y="299962"/>
        <a:ext cx="6406400" cy="2055586"/>
      </dsp:txXfrm>
    </dsp:sp>
    <dsp:sp modelId="{CA6A9F2C-6EA7-4DB0-8A8C-0DCCCD2DBCE7}">
      <dsp:nvSpPr>
        <dsp:cNvPr id="0" name=""/>
        <dsp:cNvSpPr/>
      </dsp:nvSpPr>
      <dsp:spPr>
        <a:xfrm>
          <a:off x="0" y="2512830"/>
          <a:ext cx="6628804" cy="227799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a:t>Pests are organisms that damage or interfere with desirable plants in our fields and orchards, landscapes, or wildlands, or damage homes or other structures. Pests also include organisms that impact human or animal health. Pests may transmit disease or may be just a nuisance. A pest can be a plant (weed), vertebrate (bird, rodent, or other mammal), invertebrate (insect, tick, mite, or snail), nematode, pathogen (bacteria, virus, or fungus) that causes disease, or other unwanted organism that may harm water quality, animal life, or other parts of the ecosystem.</a:t>
          </a:r>
        </a:p>
      </dsp:txBody>
      <dsp:txXfrm>
        <a:off x="111202" y="2624032"/>
        <a:ext cx="6406400" cy="2055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02928-A9BC-4F13-9C6F-2C5F29AE6FFE}">
      <dsp:nvSpPr>
        <dsp:cNvPr id="0" name=""/>
        <dsp:cNvSpPr/>
      </dsp:nvSpPr>
      <dsp:spPr>
        <a:xfrm>
          <a:off x="0" y="2066"/>
          <a:ext cx="6628804" cy="104746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393FB6-42F2-40EB-906D-E3DB23BDED02}">
      <dsp:nvSpPr>
        <dsp:cNvPr id="0" name=""/>
        <dsp:cNvSpPr/>
      </dsp:nvSpPr>
      <dsp:spPr>
        <a:xfrm>
          <a:off x="316857" y="237745"/>
          <a:ext cx="576104" cy="576104"/>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04362B7-6340-43F8-9096-DB9A3F615E73}">
      <dsp:nvSpPr>
        <dsp:cNvPr id="0" name=""/>
        <dsp:cNvSpPr/>
      </dsp:nvSpPr>
      <dsp:spPr>
        <a:xfrm>
          <a:off x="1209819" y="2066"/>
          <a:ext cx="5418984"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lvl="0" algn="l" defTabSz="622300">
            <a:lnSpc>
              <a:spcPct val="90000"/>
            </a:lnSpc>
            <a:spcBef>
              <a:spcPct val="0"/>
            </a:spcBef>
            <a:spcAft>
              <a:spcPct val="35000"/>
            </a:spcAft>
          </a:pPr>
          <a:r>
            <a:rPr lang="en-US" sz="1400" kern="1200"/>
            <a:t>How Does IPM Work?</a:t>
          </a:r>
        </a:p>
      </dsp:txBody>
      <dsp:txXfrm>
        <a:off x="1209819" y="2066"/>
        <a:ext cx="5418984" cy="1047462"/>
      </dsp:txXfrm>
    </dsp:sp>
    <dsp:sp modelId="{215DA5CA-FE32-47E6-9FBD-153C561BFBD5}">
      <dsp:nvSpPr>
        <dsp:cNvPr id="0" name=""/>
        <dsp:cNvSpPr/>
      </dsp:nvSpPr>
      <dsp:spPr>
        <a:xfrm>
          <a:off x="0" y="1311395"/>
          <a:ext cx="6628804" cy="104746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8042A7-F83D-4D51-B5EE-755BEC5EF15D}">
      <dsp:nvSpPr>
        <dsp:cNvPr id="0" name=""/>
        <dsp:cNvSpPr/>
      </dsp:nvSpPr>
      <dsp:spPr>
        <a:xfrm>
          <a:off x="316857" y="1547074"/>
          <a:ext cx="576104" cy="576104"/>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6A7ADBD-8E29-462E-92E0-F751D403B487}">
      <dsp:nvSpPr>
        <dsp:cNvPr id="0" name=""/>
        <dsp:cNvSpPr/>
      </dsp:nvSpPr>
      <dsp:spPr>
        <a:xfrm>
          <a:off x="1209819" y="1311395"/>
          <a:ext cx="5418984"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lvl="0" algn="l" defTabSz="622300">
            <a:lnSpc>
              <a:spcPct val="90000"/>
            </a:lnSpc>
            <a:spcBef>
              <a:spcPct val="0"/>
            </a:spcBef>
            <a:spcAft>
              <a:spcPct val="35000"/>
            </a:spcAft>
          </a:pPr>
          <a:r>
            <a:rPr lang="en-US" sz="1400" kern="1200"/>
            <a:t>IPM focuses on long-term prevention of pests or their damage by managing the ecosystem</a:t>
          </a:r>
        </a:p>
      </dsp:txBody>
      <dsp:txXfrm>
        <a:off x="1209819" y="1311395"/>
        <a:ext cx="5418984" cy="1047462"/>
      </dsp:txXfrm>
    </dsp:sp>
    <dsp:sp modelId="{A127782D-7CFD-4211-A26E-F6047605A29A}">
      <dsp:nvSpPr>
        <dsp:cNvPr id="0" name=""/>
        <dsp:cNvSpPr/>
      </dsp:nvSpPr>
      <dsp:spPr>
        <a:xfrm>
          <a:off x="0" y="2620723"/>
          <a:ext cx="6628804" cy="104746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FD34F7-BB76-43E0-BB75-1A6C3A321792}">
      <dsp:nvSpPr>
        <dsp:cNvPr id="0" name=""/>
        <dsp:cNvSpPr/>
      </dsp:nvSpPr>
      <dsp:spPr>
        <a:xfrm>
          <a:off x="316857" y="2856402"/>
          <a:ext cx="576104" cy="5761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42E6DFB-C3E3-47E9-8D50-965342891934}">
      <dsp:nvSpPr>
        <dsp:cNvPr id="0" name=""/>
        <dsp:cNvSpPr/>
      </dsp:nvSpPr>
      <dsp:spPr>
        <a:xfrm>
          <a:off x="1209819" y="2620723"/>
          <a:ext cx="5418984"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lvl="0" algn="l" defTabSz="622300">
            <a:lnSpc>
              <a:spcPct val="90000"/>
            </a:lnSpc>
            <a:spcBef>
              <a:spcPct val="0"/>
            </a:spcBef>
            <a:spcAft>
              <a:spcPct val="35000"/>
            </a:spcAft>
          </a:pPr>
          <a:r>
            <a:rPr lang="en-US" sz="1400" kern="1200"/>
            <a:t>With IPM, you take actions to keep pests from becoming a problem, such as by growing a healthy crop that can withstand pest attacks, using disease-resistant plants, or caulking cracks to keep insects or rodents from entering a building.</a:t>
          </a:r>
        </a:p>
      </dsp:txBody>
      <dsp:txXfrm>
        <a:off x="1209819" y="2620723"/>
        <a:ext cx="5418984" cy="1047462"/>
      </dsp:txXfrm>
    </dsp:sp>
    <dsp:sp modelId="{86C11312-8E21-4962-844A-B7839EEF3C0B}">
      <dsp:nvSpPr>
        <dsp:cNvPr id="0" name=""/>
        <dsp:cNvSpPr/>
      </dsp:nvSpPr>
      <dsp:spPr>
        <a:xfrm>
          <a:off x="0" y="3930051"/>
          <a:ext cx="6628804" cy="104746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DD405D-E41F-4210-B62D-9AA5E6798EEC}">
      <dsp:nvSpPr>
        <dsp:cNvPr id="0" name=""/>
        <dsp:cNvSpPr/>
      </dsp:nvSpPr>
      <dsp:spPr>
        <a:xfrm>
          <a:off x="316857" y="4165730"/>
          <a:ext cx="576104" cy="576104"/>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0711112-8152-4163-8F5A-BDD4210D3E9C}">
      <dsp:nvSpPr>
        <dsp:cNvPr id="0" name=""/>
        <dsp:cNvSpPr/>
      </dsp:nvSpPr>
      <dsp:spPr>
        <a:xfrm>
          <a:off x="1209819" y="3930051"/>
          <a:ext cx="5418984"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lvl="0" algn="l" defTabSz="622300">
            <a:lnSpc>
              <a:spcPct val="90000"/>
            </a:lnSpc>
            <a:spcBef>
              <a:spcPct val="0"/>
            </a:spcBef>
            <a:spcAft>
              <a:spcPct val="35000"/>
            </a:spcAft>
          </a:pPr>
          <a:r>
            <a:rPr lang="en-US" sz="1400" kern="1200"/>
            <a:t>Rather than simply eliminating the pests you see right now, using IPM means you'll look at environmental factors that affect the pest and its ability to thrive. Armed with this information, you can create conditions that are unfavorable for the pest.</a:t>
          </a:r>
        </a:p>
      </dsp:txBody>
      <dsp:txXfrm>
        <a:off x="1209819" y="3930051"/>
        <a:ext cx="5418984" cy="10474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668124-EE7B-4AD1-8759-7D153B58029E}">
      <dsp:nvSpPr>
        <dsp:cNvPr id="0" name=""/>
        <dsp:cNvSpPr/>
      </dsp:nvSpPr>
      <dsp:spPr>
        <a:xfrm>
          <a:off x="0" y="19830"/>
          <a:ext cx="6628804" cy="126359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a:t>In IPM, monitoring and correct pest identification help you decide whether management is needed</a:t>
          </a:r>
        </a:p>
      </dsp:txBody>
      <dsp:txXfrm>
        <a:off x="61684" y="81514"/>
        <a:ext cx="6505436" cy="1140231"/>
      </dsp:txXfrm>
    </dsp:sp>
    <dsp:sp modelId="{29121042-58BB-4E93-B962-FDF5F331EBF8}">
      <dsp:nvSpPr>
        <dsp:cNvPr id="0" name=""/>
        <dsp:cNvSpPr/>
      </dsp:nvSpPr>
      <dsp:spPr>
        <a:xfrm>
          <a:off x="0" y="1283430"/>
          <a:ext cx="6628804" cy="3676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465"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Monitoring means checking your field, landscape, forest, or building—or other site—to identify which pests are present, how many there are, or what damage they've caused. Correctly identifying the pest is key to knowing whether a pest is likely to become a problem and determining the best management strategy.</a:t>
          </a:r>
        </a:p>
        <a:p>
          <a:pPr marL="171450" lvl="1" indent="-171450" algn="l" defTabSz="844550">
            <a:lnSpc>
              <a:spcPct val="90000"/>
            </a:lnSpc>
            <a:spcBef>
              <a:spcPct val="0"/>
            </a:spcBef>
            <a:spcAft>
              <a:spcPct val="20000"/>
            </a:spcAft>
            <a:buChar char="••"/>
          </a:pPr>
          <a:r>
            <a:rPr lang="en-US" sz="1900" kern="1200"/>
            <a:t>After monitoring and considering information about the pest, its biology, and environmental factors, you can decide whether the pest can be tolerated or whether it is a problem that warrants control. If control is needed, this information also helps you select the most effective management methods and the best time to use them.</a:t>
          </a:r>
        </a:p>
      </dsp:txBody>
      <dsp:txXfrm>
        <a:off x="0" y="1283430"/>
        <a:ext cx="6628804" cy="36763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A08CF6-AD94-471A-A953-304E7931CB7A}">
      <dsp:nvSpPr>
        <dsp:cNvPr id="0" name=""/>
        <dsp:cNvSpPr/>
      </dsp:nvSpPr>
      <dsp:spPr>
        <a:xfrm>
          <a:off x="0" y="809181"/>
          <a:ext cx="6628804" cy="149387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B9714F-10A5-4FA9-AB2D-3997F80A6F52}">
      <dsp:nvSpPr>
        <dsp:cNvPr id="0" name=""/>
        <dsp:cNvSpPr/>
      </dsp:nvSpPr>
      <dsp:spPr>
        <a:xfrm>
          <a:off x="451896" y="1145303"/>
          <a:ext cx="821630" cy="821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43E2424-6758-4261-921D-5E00C789DFCE}">
      <dsp:nvSpPr>
        <dsp:cNvPr id="0" name=""/>
        <dsp:cNvSpPr/>
      </dsp:nvSpPr>
      <dsp:spPr>
        <a:xfrm>
          <a:off x="1725424" y="809181"/>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lvl="0" algn="l" defTabSz="755650">
            <a:lnSpc>
              <a:spcPct val="90000"/>
            </a:lnSpc>
            <a:spcBef>
              <a:spcPct val="0"/>
            </a:spcBef>
            <a:spcAft>
              <a:spcPct val="35000"/>
            </a:spcAft>
          </a:pPr>
          <a:r>
            <a:rPr lang="en-US" sz="1700" kern="1200"/>
            <a:t>IPM programs combine management approaches for greater effectiveness</a:t>
          </a:r>
        </a:p>
      </dsp:txBody>
      <dsp:txXfrm>
        <a:off x="1725424" y="809181"/>
        <a:ext cx="4903379" cy="1493874"/>
      </dsp:txXfrm>
    </dsp:sp>
    <dsp:sp modelId="{3AA0075A-751D-49FB-B37E-63C8C938D224}">
      <dsp:nvSpPr>
        <dsp:cNvPr id="0" name=""/>
        <dsp:cNvSpPr/>
      </dsp:nvSpPr>
      <dsp:spPr>
        <a:xfrm>
          <a:off x="0" y="2676524"/>
          <a:ext cx="6628804" cy="149387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705068-27AE-4B61-A740-B1B85C699327}">
      <dsp:nvSpPr>
        <dsp:cNvPr id="0" name=""/>
        <dsp:cNvSpPr/>
      </dsp:nvSpPr>
      <dsp:spPr>
        <a:xfrm>
          <a:off x="451896" y="3012646"/>
          <a:ext cx="821630" cy="821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EEF5015-7F1D-496B-8CCE-76810B009809}">
      <dsp:nvSpPr>
        <dsp:cNvPr id="0" name=""/>
        <dsp:cNvSpPr/>
      </dsp:nvSpPr>
      <dsp:spPr>
        <a:xfrm>
          <a:off x="1725424" y="2676524"/>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lvl="0" algn="l" defTabSz="755650">
            <a:lnSpc>
              <a:spcPct val="90000"/>
            </a:lnSpc>
            <a:spcBef>
              <a:spcPct val="0"/>
            </a:spcBef>
            <a:spcAft>
              <a:spcPct val="35000"/>
            </a:spcAft>
          </a:pPr>
          <a:r>
            <a:rPr lang="en-US" sz="1700" kern="1200"/>
            <a:t>The most effective, long-term way to manage pests is by using a combination of methods that work better together than separately. Approaches for managing pests are often grouped in the following categories.</a:t>
          </a:r>
        </a:p>
      </dsp:txBody>
      <dsp:txXfrm>
        <a:off x="1725424" y="2676524"/>
        <a:ext cx="4903379" cy="14938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1AE44-BED7-4658-B0A4-19EE7E505C95}">
      <dsp:nvSpPr>
        <dsp:cNvPr id="0" name=""/>
        <dsp:cNvSpPr/>
      </dsp:nvSpPr>
      <dsp:spPr>
        <a:xfrm>
          <a:off x="0" y="809181"/>
          <a:ext cx="6628804" cy="149387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10E050-C648-4DC2-8380-215B4B67FD92}">
      <dsp:nvSpPr>
        <dsp:cNvPr id="0" name=""/>
        <dsp:cNvSpPr/>
      </dsp:nvSpPr>
      <dsp:spPr>
        <a:xfrm>
          <a:off x="451896" y="1145303"/>
          <a:ext cx="821630" cy="821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DA35E8F-71A8-47B1-99C7-7ECBB8F28FBF}">
      <dsp:nvSpPr>
        <dsp:cNvPr id="0" name=""/>
        <dsp:cNvSpPr/>
      </dsp:nvSpPr>
      <dsp:spPr>
        <a:xfrm>
          <a:off x="1725424" y="809181"/>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lvl="0" algn="l" defTabSz="666750">
            <a:lnSpc>
              <a:spcPct val="90000"/>
            </a:lnSpc>
            <a:spcBef>
              <a:spcPct val="0"/>
            </a:spcBef>
            <a:spcAft>
              <a:spcPct val="35000"/>
            </a:spcAft>
          </a:pPr>
          <a:r>
            <a:rPr lang="en-US" sz="1500" kern="1200"/>
            <a:t>Biological control</a:t>
          </a:r>
        </a:p>
      </dsp:txBody>
      <dsp:txXfrm>
        <a:off x="1725424" y="809181"/>
        <a:ext cx="4903379" cy="1493874"/>
      </dsp:txXfrm>
    </dsp:sp>
    <dsp:sp modelId="{648D3C66-14D0-4900-9FD7-C546C0F7AB3A}">
      <dsp:nvSpPr>
        <dsp:cNvPr id="0" name=""/>
        <dsp:cNvSpPr/>
      </dsp:nvSpPr>
      <dsp:spPr>
        <a:xfrm>
          <a:off x="0" y="2676524"/>
          <a:ext cx="6628804" cy="149387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D6722B-7166-4818-8AC7-9D78F4D4930E}">
      <dsp:nvSpPr>
        <dsp:cNvPr id="0" name=""/>
        <dsp:cNvSpPr/>
      </dsp:nvSpPr>
      <dsp:spPr>
        <a:xfrm>
          <a:off x="451896" y="3012646"/>
          <a:ext cx="821630" cy="821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1699A2E-BF70-4C43-97A4-A405A7F63974}">
      <dsp:nvSpPr>
        <dsp:cNvPr id="0" name=""/>
        <dsp:cNvSpPr/>
      </dsp:nvSpPr>
      <dsp:spPr>
        <a:xfrm>
          <a:off x="1725424" y="2676524"/>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lvl="0" algn="l" defTabSz="666750">
            <a:lnSpc>
              <a:spcPct val="90000"/>
            </a:lnSpc>
            <a:spcBef>
              <a:spcPct val="0"/>
            </a:spcBef>
            <a:spcAft>
              <a:spcPct val="35000"/>
            </a:spcAft>
          </a:pPr>
          <a:r>
            <a:rPr lang="en-US" sz="1500" kern="1200"/>
            <a:t>Biological control is the use of </a:t>
          </a:r>
          <a:r>
            <a:rPr lang="en-US" sz="1500" i="1" kern="1200"/>
            <a:t>natural enemies</a:t>
          </a:r>
          <a:r>
            <a:rPr lang="en-US" sz="1500" kern="1200"/>
            <a:t>—predators, parasites, pathogens, and competitors—to control pests and their damage. Invertebrates, plant pathogens, nematodes, weeds, and vertebrates have many natural enemies.</a:t>
          </a:r>
        </a:p>
      </dsp:txBody>
      <dsp:txXfrm>
        <a:off x="1725424" y="2676524"/>
        <a:ext cx="4903379" cy="14938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D39AB8-F9F6-4B5E-B8C5-CB903DFDC95F}">
      <dsp:nvSpPr>
        <dsp:cNvPr id="0" name=""/>
        <dsp:cNvSpPr/>
      </dsp:nvSpPr>
      <dsp:spPr>
        <a:xfrm>
          <a:off x="0" y="809181"/>
          <a:ext cx="6628804" cy="149387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C2040D-06F6-49F4-BDF9-C19B188CE3A8}">
      <dsp:nvSpPr>
        <dsp:cNvPr id="0" name=""/>
        <dsp:cNvSpPr/>
      </dsp:nvSpPr>
      <dsp:spPr>
        <a:xfrm>
          <a:off x="451896" y="1145303"/>
          <a:ext cx="821630" cy="821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18624FD-62F4-42BF-A020-423712F63F94}">
      <dsp:nvSpPr>
        <dsp:cNvPr id="0" name=""/>
        <dsp:cNvSpPr/>
      </dsp:nvSpPr>
      <dsp:spPr>
        <a:xfrm>
          <a:off x="1725424" y="809181"/>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lvl="0" algn="l" defTabSz="711200">
            <a:lnSpc>
              <a:spcPct val="90000"/>
            </a:lnSpc>
            <a:spcBef>
              <a:spcPct val="0"/>
            </a:spcBef>
            <a:spcAft>
              <a:spcPct val="35000"/>
            </a:spcAft>
          </a:pPr>
          <a:r>
            <a:rPr lang="en-US" sz="1600" kern="1200"/>
            <a:t>Cultural controls</a:t>
          </a:r>
        </a:p>
      </dsp:txBody>
      <dsp:txXfrm>
        <a:off x="1725424" y="809181"/>
        <a:ext cx="4903379" cy="1493874"/>
      </dsp:txXfrm>
    </dsp:sp>
    <dsp:sp modelId="{FCACCF64-2C5A-4BD1-AC54-D74C15A00DE8}">
      <dsp:nvSpPr>
        <dsp:cNvPr id="0" name=""/>
        <dsp:cNvSpPr/>
      </dsp:nvSpPr>
      <dsp:spPr>
        <a:xfrm>
          <a:off x="0" y="2676524"/>
          <a:ext cx="6628804" cy="149387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E8AFB8-F8B5-41D6-89FA-5324BEDE05C6}">
      <dsp:nvSpPr>
        <dsp:cNvPr id="0" name=""/>
        <dsp:cNvSpPr/>
      </dsp:nvSpPr>
      <dsp:spPr>
        <a:xfrm>
          <a:off x="451896" y="3012646"/>
          <a:ext cx="821630" cy="821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A1AB58D-7060-4832-8682-462D680FC7B5}">
      <dsp:nvSpPr>
        <dsp:cNvPr id="0" name=""/>
        <dsp:cNvSpPr/>
      </dsp:nvSpPr>
      <dsp:spPr>
        <a:xfrm>
          <a:off x="1725424" y="2676524"/>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lvl="0" algn="l" defTabSz="711200">
            <a:lnSpc>
              <a:spcPct val="90000"/>
            </a:lnSpc>
            <a:spcBef>
              <a:spcPct val="0"/>
            </a:spcBef>
            <a:spcAft>
              <a:spcPct val="35000"/>
            </a:spcAft>
          </a:pPr>
          <a:r>
            <a:rPr lang="en-US" sz="1600" kern="1200"/>
            <a:t>Cultural controls are practices that reduce pest establishment, reproduction, dispersal, and survival. For example, changing irrigation practices can reduce pest problems, since too much water can increase root disease and weeds.</a:t>
          </a:r>
        </a:p>
      </dsp:txBody>
      <dsp:txXfrm>
        <a:off x="1725424" y="2676524"/>
        <a:ext cx="4903379" cy="14938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BE74AA-5C18-4BB7-BAC4-613FE71D4C88}">
      <dsp:nvSpPr>
        <dsp:cNvPr id="0" name=""/>
        <dsp:cNvSpPr/>
      </dsp:nvSpPr>
      <dsp:spPr>
        <a:xfrm>
          <a:off x="0" y="809181"/>
          <a:ext cx="6628804" cy="149387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97025A-4BCB-493A-9E2D-2F7BAAE70CB8}">
      <dsp:nvSpPr>
        <dsp:cNvPr id="0" name=""/>
        <dsp:cNvSpPr/>
      </dsp:nvSpPr>
      <dsp:spPr>
        <a:xfrm>
          <a:off x="451896" y="1145303"/>
          <a:ext cx="821630" cy="821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4A11BD9-5490-4749-BB31-572DD6A6C291}">
      <dsp:nvSpPr>
        <dsp:cNvPr id="0" name=""/>
        <dsp:cNvSpPr/>
      </dsp:nvSpPr>
      <dsp:spPr>
        <a:xfrm>
          <a:off x="1725424" y="809181"/>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lvl="0" algn="l" defTabSz="622300">
            <a:lnSpc>
              <a:spcPct val="90000"/>
            </a:lnSpc>
            <a:spcBef>
              <a:spcPct val="0"/>
            </a:spcBef>
            <a:spcAft>
              <a:spcPct val="35000"/>
            </a:spcAft>
          </a:pPr>
          <a:r>
            <a:rPr lang="en-US" sz="1400" kern="1200"/>
            <a:t>Mechanical and physical controls</a:t>
          </a:r>
        </a:p>
      </dsp:txBody>
      <dsp:txXfrm>
        <a:off x="1725424" y="809181"/>
        <a:ext cx="4903379" cy="1493874"/>
      </dsp:txXfrm>
    </dsp:sp>
    <dsp:sp modelId="{10D68E0B-9F85-4044-8ED0-D7034026936D}">
      <dsp:nvSpPr>
        <dsp:cNvPr id="0" name=""/>
        <dsp:cNvSpPr/>
      </dsp:nvSpPr>
      <dsp:spPr>
        <a:xfrm>
          <a:off x="0" y="2676524"/>
          <a:ext cx="6628804" cy="149387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2A062-1E3B-4379-9911-D0E0A40C7AE9}">
      <dsp:nvSpPr>
        <dsp:cNvPr id="0" name=""/>
        <dsp:cNvSpPr/>
      </dsp:nvSpPr>
      <dsp:spPr>
        <a:xfrm>
          <a:off x="451896" y="3012646"/>
          <a:ext cx="821630" cy="821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02DA9C6-3354-41FF-9ACB-AFB25C7D1122}">
      <dsp:nvSpPr>
        <dsp:cNvPr id="0" name=""/>
        <dsp:cNvSpPr/>
      </dsp:nvSpPr>
      <dsp:spPr>
        <a:xfrm>
          <a:off x="1725424" y="2676524"/>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lvl="0" algn="l" defTabSz="622300">
            <a:lnSpc>
              <a:spcPct val="90000"/>
            </a:lnSpc>
            <a:spcBef>
              <a:spcPct val="0"/>
            </a:spcBef>
            <a:spcAft>
              <a:spcPct val="35000"/>
            </a:spcAft>
          </a:pPr>
          <a:r>
            <a:rPr lang="en-US" sz="1400" kern="1200"/>
            <a:t>Mechanical and physical controls kill a pest directly, block pests out, or make the environment unsuitable for it. Traps for rodents are examples of mechanical control. Physical controls include mulches for weed management, steam sterilization of the soil for disease management, or barriers such as screens to keep birds or insects out.</a:t>
          </a:r>
        </a:p>
      </dsp:txBody>
      <dsp:txXfrm>
        <a:off x="1725424" y="2676524"/>
        <a:ext cx="4903379" cy="149387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8E5668-4D0D-4F0F-BC25-50BFF8B2DBB7}">
      <dsp:nvSpPr>
        <dsp:cNvPr id="0" name=""/>
        <dsp:cNvSpPr/>
      </dsp:nvSpPr>
      <dsp:spPr>
        <a:xfrm>
          <a:off x="144121" y="2070084"/>
          <a:ext cx="839412" cy="8394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36C9C6-F6FF-42A3-83CE-E00239B7D664}">
      <dsp:nvSpPr>
        <dsp:cNvPr id="0" name=""/>
        <dsp:cNvSpPr/>
      </dsp:nvSpPr>
      <dsp:spPr>
        <a:xfrm>
          <a:off x="320398" y="2246360"/>
          <a:ext cx="486859" cy="486859"/>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EBF45C0-B84B-4B0E-ADC8-A8A2264131BC}">
      <dsp:nvSpPr>
        <dsp:cNvPr id="0" name=""/>
        <dsp:cNvSpPr/>
      </dsp:nvSpPr>
      <dsp:spPr>
        <a:xfrm>
          <a:off x="1163408" y="2070084"/>
          <a:ext cx="1978614" cy="839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n-US" sz="1100" kern="1200"/>
            <a:t>Chemical control</a:t>
          </a:r>
        </a:p>
      </dsp:txBody>
      <dsp:txXfrm>
        <a:off x="1163408" y="2070084"/>
        <a:ext cx="1978614" cy="839412"/>
      </dsp:txXfrm>
    </dsp:sp>
    <dsp:sp modelId="{F0AE159A-4BA7-4375-B0F5-036639FE6B4F}">
      <dsp:nvSpPr>
        <dsp:cNvPr id="0" name=""/>
        <dsp:cNvSpPr/>
      </dsp:nvSpPr>
      <dsp:spPr>
        <a:xfrm>
          <a:off x="3486781" y="2070084"/>
          <a:ext cx="839412" cy="8394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9F8EE3-6C40-4C96-A412-1C9FDBF71CA1}">
      <dsp:nvSpPr>
        <dsp:cNvPr id="0" name=""/>
        <dsp:cNvSpPr/>
      </dsp:nvSpPr>
      <dsp:spPr>
        <a:xfrm>
          <a:off x="3663057" y="2246360"/>
          <a:ext cx="486859" cy="486859"/>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6C74C75-4172-4285-9EF9-D16BC757B65F}">
      <dsp:nvSpPr>
        <dsp:cNvPr id="0" name=""/>
        <dsp:cNvSpPr/>
      </dsp:nvSpPr>
      <dsp:spPr>
        <a:xfrm>
          <a:off x="4506067" y="2070084"/>
          <a:ext cx="1978614" cy="839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n-US" sz="1100" kern="1200"/>
            <a:t>Chemical control is the use of pesticides. In IPM, pesticides are used only when needed and in combination with other approaches for more effective, long-term control. Pesticides are selected and applied in a way that minimizes their possible harm to people, nontarget organisms, and the environment. With IPM you'll use the most selective pesticide that will do the job and be the safest for other organisms and for air, soil, and water quality; use pesticides in bait stations rather than sprays; or spot-spray a few weeds instead of an entire area.</a:t>
          </a:r>
        </a:p>
      </dsp:txBody>
      <dsp:txXfrm>
        <a:off x="4506067" y="2070084"/>
        <a:ext cx="1978614" cy="839412"/>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975B8619-7E22-4CCA-B1C6-99132F0D29BC}"/>
              </a:ext>
            </a:extLst>
          </p:cNvPr>
          <p:cNvGrpSpPr>
            <a:grpSpLocks/>
          </p:cNvGrpSpPr>
          <p:nvPr/>
        </p:nvGrpSpPr>
        <p:grpSpPr bwMode="auto">
          <a:xfrm>
            <a:off x="0" y="-7938"/>
            <a:ext cx="12192000" cy="6865938"/>
            <a:chOff x="0" y="-8467"/>
            <a:chExt cx="12192000" cy="6866467"/>
          </a:xfrm>
        </p:grpSpPr>
        <p:cxnSp>
          <p:nvCxnSpPr>
            <p:cNvPr id="5" name="Straight Connector 4">
              <a:extLst>
                <a:ext uri="{FF2B5EF4-FFF2-40B4-BE49-F238E27FC236}">
                  <a16:creationId xmlns:a16="http://schemas.microsoft.com/office/drawing/2014/main" id="{9063F7A5-429E-4650-A414-072D0A66F4FF}"/>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9EA69A0F-50ED-49DC-84D1-5A5984724318}"/>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F03A8B67-EBDB-4208-B128-D73F04F5EB6A}"/>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a:extLst>
                <a:ext uri="{FF2B5EF4-FFF2-40B4-BE49-F238E27FC236}">
                  <a16:creationId xmlns:a16="http://schemas.microsoft.com/office/drawing/2014/main" id="{17B005BF-099E-49B1-9EE7-141DB1E13EE4}"/>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8">
              <a:extLst>
                <a:ext uri="{FF2B5EF4-FFF2-40B4-BE49-F238E27FC236}">
                  <a16:creationId xmlns:a16="http://schemas.microsoft.com/office/drawing/2014/main" id="{6BAE9B55-4699-48E1-9D9F-29376C54DEC8}"/>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a:extLst>
                <a:ext uri="{FF2B5EF4-FFF2-40B4-BE49-F238E27FC236}">
                  <a16:creationId xmlns:a16="http://schemas.microsoft.com/office/drawing/2014/main" id="{1F0DD8B2-21E2-46C2-ACB0-481EB5962535}"/>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a:extLst>
                <a:ext uri="{FF2B5EF4-FFF2-40B4-BE49-F238E27FC236}">
                  <a16:creationId xmlns:a16="http://schemas.microsoft.com/office/drawing/2014/main" id="{FE408172-E92C-4F60-8F4C-F7E761B59451}"/>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a:extLst>
                <a:ext uri="{FF2B5EF4-FFF2-40B4-BE49-F238E27FC236}">
                  <a16:creationId xmlns:a16="http://schemas.microsoft.com/office/drawing/2014/main" id="{760BC02B-F563-45FF-96FF-6DA5F6DC9B8F}"/>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66479C33-816C-4BD3-A275-27FF336E7CC2}"/>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501BBAF-AAF3-4857-B3A1-C6E8AEA0B6F0}"/>
                </a:ext>
              </a:extLst>
            </p:cNvPr>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89A86FF1-DBAB-430A-999D-A33B8604E403}"/>
              </a:ext>
            </a:extLst>
          </p:cNvPr>
          <p:cNvSpPr>
            <a:spLocks noGrp="1"/>
          </p:cNvSpPr>
          <p:nvPr>
            <p:ph type="dt" sz="half" idx="10"/>
          </p:nvPr>
        </p:nvSpPr>
        <p:spPr/>
        <p:txBody>
          <a:bodyPr/>
          <a:lstStyle>
            <a:lvl1pPr>
              <a:defRPr/>
            </a:lvl1pPr>
          </a:lstStyle>
          <a:p>
            <a:pPr>
              <a:defRPr/>
            </a:pPr>
            <a:fld id="{91E6C4C3-3BED-4B54-9226-2C6F5C9B506B}" type="datetimeFigureOut">
              <a:rPr lang="en-US"/>
              <a:pPr>
                <a:defRPr/>
              </a:pPr>
              <a:t>9/27/2019</a:t>
            </a:fld>
            <a:endParaRPr lang="en-US" dirty="0"/>
          </a:p>
        </p:txBody>
      </p:sp>
      <p:sp>
        <p:nvSpPr>
          <p:cNvPr id="16" name="Footer Placeholder 4">
            <a:extLst>
              <a:ext uri="{FF2B5EF4-FFF2-40B4-BE49-F238E27FC236}">
                <a16:creationId xmlns:a16="http://schemas.microsoft.com/office/drawing/2014/main" id="{D2C203DD-412A-4435-9646-17333F776FCF}"/>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FC22F11B-0E7A-4FF3-B491-2800CAFB3446}"/>
              </a:ext>
            </a:extLst>
          </p:cNvPr>
          <p:cNvSpPr>
            <a:spLocks noGrp="1"/>
          </p:cNvSpPr>
          <p:nvPr>
            <p:ph type="sldNum" sz="quarter" idx="12"/>
          </p:nvPr>
        </p:nvSpPr>
        <p:spPr/>
        <p:txBody>
          <a:bodyPr/>
          <a:lstStyle>
            <a:lvl1pPr>
              <a:defRPr/>
            </a:lvl1pPr>
          </a:lstStyle>
          <a:p>
            <a:pPr>
              <a:defRPr/>
            </a:pPr>
            <a:fld id="{0842F284-F45C-4F7D-A979-C5AAED7BCF70}" type="slidenum">
              <a:rPr lang="en-US"/>
              <a:pPr>
                <a:defRPr/>
              </a:pPr>
              <a:t>‹#›</a:t>
            </a:fld>
            <a:endParaRPr lang="en-US" dirty="0"/>
          </a:p>
        </p:txBody>
      </p:sp>
    </p:spTree>
    <p:extLst>
      <p:ext uri="{BB962C8B-B14F-4D97-AF65-F5344CB8AC3E}">
        <p14:creationId xmlns:p14="http://schemas.microsoft.com/office/powerpoint/2010/main" val="1064300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380408-D0A8-4D6F-8EF4-E5C207467AF4}"/>
              </a:ext>
            </a:extLst>
          </p:cNvPr>
          <p:cNvSpPr>
            <a:spLocks noGrp="1"/>
          </p:cNvSpPr>
          <p:nvPr>
            <p:ph type="dt" sz="half" idx="10"/>
          </p:nvPr>
        </p:nvSpPr>
        <p:spPr/>
        <p:txBody>
          <a:bodyPr/>
          <a:lstStyle>
            <a:lvl1pPr>
              <a:defRPr/>
            </a:lvl1pPr>
          </a:lstStyle>
          <a:p>
            <a:pPr>
              <a:defRPr/>
            </a:pPr>
            <a:fld id="{2AE8008A-7686-445E-B0A3-BAE8B44107BB}" type="datetimeFigureOut">
              <a:rPr lang="en-US"/>
              <a:pPr>
                <a:defRPr/>
              </a:pPr>
              <a:t>9/27/2019</a:t>
            </a:fld>
            <a:endParaRPr lang="en-US" dirty="0"/>
          </a:p>
        </p:txBody>
      </p:sp>
      <p:sp>
        <p:nvSpPr>
          <p:cNvPr id="5" name="Footer Placeholder 4">
            <a:extLst>
              <a:ext uri="{FF2B5EF4-FFF2-40B4-BE49-F238E27FC236}">
                <a16:creationId xmlns:a16="http://schemas.microsoft.com/office/drawing/2014/main" id="{72FADF7F-BC34-4A6F-BED7-98D4FE8278C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B84F7B0-2714-4B03-B659-5DEB2F231A34}"/>
              </a:ext>
            </a:extLst>
          </p:cNvPr>
          <p:cNvSpPr>
            <a:spLocks noGrp="1"/>
          </p:cNvSpPr>
          <p:nvPr>
            <p:ph type="sldNum" sz="quarter" idx="12"/>
          </p:nvPr>
        </p:nvSpPr>
        <p:spPr/>
        <p:txBody>
          <a:bodyPr/>
          <a:lstStyle>
            <a:lvl1pPr>
              <a:defRPr/>
            </a:lvl1pPr>
          </a:lstStyle>
          <a:p>
            <a:pPr>
              <a:defRPr/>
            </a:pPr>
            <a:fld id="{5CB44DBD-1C58-491B-BFCC-BA7651D3F7AA}" type="slidenum">
              <a:rPr lang="en-US"/>
              <a:pPr>
                <a:defRPr/>
              </a:pPr>
              <a:t>‹#›</a:t>
            </a:fld>
            <a:endParaRPr lang="en-US" dirty="0"/>
          </a:p>
        </p:txBody>
      </p:sp>
    </p:spTree>
    <p:extLst>
      <p:ext uri="{BB962C8B-B14F-4D97-AF65-F5344CB8AC3E}">
        <p14:creationId xmlns:p14="http://schemas.microsoft.com/office/powerpoint/2010/main" val="906959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DD96BA29-B7B0-4D94-8C64-3A25A012B390}"/>
              </a:ext>
            </a:extLst>
          </p:cNvPr>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B85C9524-954B-4C88-9D7C-68F67BD60002}"/>
              </a:ext>
            </a:extLst>
          </p:cNvPr>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endParaRPr lang="en-US" altLang="en-US">
              <a:solidFill>
                <a:srgbClr val="C0E474"/>
              </a:solidFill>
              <a:latin typeface="Arial" panose="020B0604020202020204" pitchFamily="34" charset="0"/>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B0BF18A0-9603-48EF-B29F-F45A9476A671}"/>
              </a:ext>
            </a:extLst>
          </p:cNvPr>
          <p:cNvSpPr>
            <a:spLocks noGrp="1"/>
          </p:cNvSpPr>
          <p:nvPr>
            <p:ph type="dt" sz="half" idx="14"/>
          </p:nvPr>
        </p:nvSpPr>
        <p:spPr/>
        <p:txBody>
          <a:bodyPr/>
          <a:lstStyle>
            <a:lvl1pPr>
              <a:defRPr/>
            </a:lvl1pPr>
          </a:lstStyle>
          <a:p>
            <a:pPr>
              <a:defRPr/>
            </a:pPr>
            <a:fld id="{5DC0715F-4FE8-4746-B734-4E9A65FA319D}" type="datetimeFigureOut">
              <a:rPr lang="en-US"/>
              <a:pPr>
                <a:defRPr/>
              </a:pPr>
              <a:t>9/27/2019</a:t>
            </a:fld>
            <a:endParaRPr lang="en-US" dirty="0"/>
          </a:p>
        </p:txBody>
      </p:sp>
      <p:sp>
        <p:nvSpPr>
          <p:cNvPr id="8" name="Footer Placeholder 4">
            <a:extLst>
              <a:ext uri="{FF2B5EF4-FFF2-40B4-BE49-F238E27FC236}">
                <a16:creationId xmlns:a16="http://schemas.microsoft.com/office/drawing/2014/main" id="{3F01D47E-9AAD-4AE2-894C-1092A0401E79}"/>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EB8D748-F9E6-436F-B812-BADC68A6FEBE}"/>
              </a:ext>
            </a:extLst>
          </p:cNvPr>
          <p:cNvSpPr>
            <a:spLocks noGrp="1"/>
          </p:cNvSpPr>
          <p:nvPr>
            <p:ph type="sldNum" sz="quarter" idx="16"/>
          </p:nvPr>
        </p:nvSpPr>
        <p:spPr/>
        <p:txBody>
          <a:bodyPr/>
          <a:lstStyle>
            <a:lvl1pPr>
              <a:defRPr/>
            </a:lvl1pPr>
          </a:lstStyle>
          <a:p>
            <a:pPr>
              <a:defRPr/>
            </a:pPr>
            <a:fld id="{CFEEF6FA-0274-4C12-9968-1A7F6C9E58FF}" type="slidenum">
              <a:rPr lang="en-US"/>
              <a:pPr>
                <a:defRPr/>
              </a:pPr>
              <a:t>‹#›</a:t>
            </a:fld>
            <a:endParaRPr lang="en-US" dirty="0"/>
          </a:p>
        </p:txBody>
      </p:sp>
    </p:spTree>
    <p:extLst>
      <p:ext uri="{BB962C8B-B14F-4D97-AF65-F5344CB8AC3E}">
        <p14:creationId xmlns:p14="http://schemas.microsoft.com/office/powerpoint/2010/main" val="92956548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FF641B5-6335-44E1-976C-1D6C236AB068}"/>
              </a:ext>
            </a:extLst>
          </p:cNvPr>
          <p:cNvSpPr>
            <a:spLocks noGrp="1"/>
          </p:cNvSpPr>
          <p:nvPr>
            <p:ph type="dt" sz="half" idx="10"/>
          </p:nvPr>
        </p:nvSpPr>
        <p:spPr/>
        <p:txBody>
          <a:bodyPr/>
          <a:lstStyle>
            <a:lvl1pPr>
              <a:defRPr/>
            </a:lvl1pPr>
          </a:lstStyle>
          <a:p>
            <a:pPr>
              <a:defRPr/>
            </a:pPr>
            <a:fld id="{8F6FF0DA-DFD6-4608-8A3E-6E35CAEE34F0}" type="datetimeFigureOut">
              <a:rPr lang="en-US"/>
              <a:pPr>
                <a:defRPr/>
              </a:pPr>
              <a:t>9/27/2019</a:t>
            </a:fld>
            <a:endParaRPr lang="en-US" dirty="0"/>
          </a:p>
        </p:txBody>
      </p:sp>
      <p:sp>
        <p:nvSpPr>
          <p:cNvPr id="5" name="Footer Placeholder 4">
            <a:extLst>
              <a:ext uri="{FF2B5EF4-FFF2-40B4-BE49-F238E27FC236}">
                <a16:creationId xmlns:a16="http://schemas.microsoft.com/office/drawing/2014/main" id="{5276D819-17BA-4A53-9961-EE28BD0B6C9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D0E1823-8E7A-4CE9-9425-051C6BB598FE}"/>
              </a:ext>
            </a:extLst>
          </p:cNvPr>
          <p:cNvSpPr>
            <a:spLocks noGrp="1"/>
          </p:cNvSpPr>
          <p:nvPr>
            <p:ph type="sldNum" sz="quarter" idx="12"/>
          </p:nvPr>
        </p:nvSpPr>
        <p:spPr/>
        <p:txBody>
          <a:bodyPr/>
          <a:lstStyle>
            <a:lvl1pPr>
              <a:defRPr/>
            </a:lvl1pPr>
          </a:lstStyle>
          <a:p>
            <a:pPr>
              <a:defRPr/>
            </a:pPr>
            <a:fld id="{172DE18D-0EDD-4FBD-B374-B65CB29DABA6}" type="slidenum">
              <a:rPr lang="en-US"/>
              <a:pPr>
                <a:defRPr/>
              </a:pPr>
              <a:t>‹#›</a:t>
            </a:fld>
            <a:endParaRPr lang="en-US" dirty="0"/>
          </a:p>
        </p:txBody>
      </p:sp>
    </p:spTree>
    <p:extLst>
      <p:ext uri="{BB962C8B-B14F-4D97-AF65-F5344CB8AC3E}">
        <p14:creationId xmlns:p14="http://schemas.microsoft.com/office/powerpoint/2010/main" val="398319766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61D74EA9-36F9-4D05-8143-50DC6684480A}"/>
              </a:ext>
            </a:extLst>
          </p:cNvPr>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3E351C36-7FF7-4D3E-89EE-808F7F6BECC3}"/>
              </a:ext>
            </a:extLst>
          </p:cNvPr>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0D527CE0-A5B7-4915-B8E4-62356C2AEEBA}"/>
              </a:ext>
            </a:extLst>
          </p:cNvPr>
          <p:cNvSpPr>
            <a:spLocks noGrp="1"/>
          </p:cNvSpPr>
          <p:nvPr>
            <p:ph type="dt" sz="half" idx="14"/>
          </p:nvPr>
        </p:nvSpPr>
        <p:spPr/>
        <p:txBody>
          <a:bodyPr/>
          <a:lstStyle>
            <a:lvl1pPr>
              <a:defRPr/>
            </a:lvl1pPr>
          </a:lstStyle>
          <a:p>
            <a:pPr>
              <a:defRPr/>
            </a:pPr>
            <a:fld id="{F49CC8CF-2AC1-4C22-AA01-D4FC3A5C658A}" type="datetimeFigureOut">
              <a:rPr lang="en-US"/>
              <a:pPr>
                <a:defRPr/>
              </a:pPr>
              <a:t>9/27/2019</a:t>
            </a:fld>
            <a:endParaRPr lang="en-US" dirty="0"/>
          </a:p>
        </p:txBody>
      </p:sp>
      <p:sp>
        <p:nvSpPr>
          <p:cNvPr id="8" name="Footer Placeholder 4">
            <a:extLst>
              <a:ext uri="{FF2B5EF4-FFF2-40B4-BE49-F238E27FC236}">
                <a16:creationId xmlns:a16="http://schemas.microsoft.com/office/drawing/2014/main" id="{05FE90D1-36F0-4072-8146-B265C79BA3D0}"/>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DAC909F-1616-4632-9985-4C7CCE2630FC}"/>
              </a:ext>
            </a:extLst>
          </p:cNvPr>
          <p:cNvSpPr>
            <a:spLocks noGrp="1"/>
          </p:cNvSpPr>
          <p:nvPr>
            <p:ph type="sldNum" sz="quarter" idx="16"/>
          </p:nvPr>
        </p:nvSpPr>
        <p:spPr/>
        <p:txBody>
          <a:bodyPr/>
          <a:lstStyle>
            <a:lvl1pPr>
              <a:defRPr/>
            </a:lvl1pPr>
          </a:lstStyle>
          <a:p>
            <a:pPr>
              <a:defRPr/>
            </a:pPr>
            <a:fld id="{05C257C9-8698-4262-84DC-3753A1050B93}" type="slidenum">
              <a:rPr lang="en-US"/>
              <a:pPr>
                <a:defRPr/>
              </a:pPr>
              <a:t>‹#›</a:t>
            </a:fld>
            <a:endParaRPr lang="en-US" dirty="0"/>
          </a:p>
        </p:txBody>
      </p:sp>
    </p:spTree>
    <p:extLst>
      <p:ext uri="{BB962C8B-B14F-4D97-AF65-F5344CB8AC3E}">
        <p14:creationId xmlns:p14="http://schemas.microsoft.com/office/powerpoint/2010/main" val="389327555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ECF3C93B-6C78-4AAE-90E3-83B670E6200D}"/>
              </a:ext>
            </a:extLst>
          </p:cNvPr>
          <p:cNvSpPr>
            <a:spLocks noGrp="1"/>
          </p:cNvSpPr>
          <p:nvPr>
            <p:ph type="dt" sz="half" idx="14"/>
          </p:nvPr>
        </p:nvSpPr>
        <p:spPr/>
        <p:txBody>
          <a:bodyPr/>
          <a:lstStyle>
            <a:lvl1pPr>
              <a:defRPr/>
            </a:lvl1pPr>
          </a:lstStyle>
          <a:p>
            <a:pPr>
              <a:defRPr/>
            </a:pPr>
            <a:fld id="{F4C82897-081C-4734-93A0-9AEA02119B44}" type="datetimeFigureOut">
              <a:rPr lang="en-US"/>
              <a:pPr>
                <a:defRPr/>
              </a:pPr>
              <a:t>9/27/2019</a:t>
            </a:fld>
            <a:endParaRPr lang="en-US" dirty="0"/>
          </a:p>
        </p:txBody>
      </p:sp>
      <p:sp>
        <p:nvSpPr>
          <p:cNvPr id="6" name="Footer Placeholder 4">
            <a:extLst>
              <a:ext uri="{FF2B5EF4-FFF2-40B4-BE49-F238E27FC236}">
                <a16:creationId xmlns:a16="http://schemas.microsoft.com/office/drawing/2014/main" id="{13224A35-B33C-4085-B200-EFD24EBFB36C}"/>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70C9050-DE1C-44CB-B18E-099361A4E9EA}"/>
              </a:ext>
            </a:extLst>
          </p:cNvPr>
          <p:cNvSpPr>
            <a:spLocks noGrp="1"/>
          </p:cNvSpPr>
          <p:nvPr>
            <p:ph type="sldNum" sz="quarter" idx="16"/>
          </p:nvPr>
        </p:nvSpPr>
        <p:spPr/>
        <p:txBody>
          <a:bodyPr/>
          <a:lstStyle>
            <a:lvl1pPr>
              <a:defRPr/>
            </a:lvl1pPr>
          </a:lstStyle>
          <a:p>
            <a:pPr>
              <a:defRPr/>
            </a:pPr>
            <a:fld id="{A95047EA-0F9F-4C5A-A3D1-1267063ABF34}" type="slidenum">
              <a:rPr lang="en-US"/>
              <a:pPr>
                <a:defRPr/>
              </a:pPr>
              <a:t>‹#›</a:t>
            </a:fld>
            <a:endParaRPr lang="en-US" dirty="0"/>
          </a:p>
        </p:txBody>
      </p:sp>
    </p:spTree>
    <p:extLst>
      <p:ext uri="{BB962C8B-B14F-4D97-AF65-F5344CB8AC3E}">
        <p14:creationId xmlns:p14="http://schemas.microsoft.com/office/powerpoint/2010/main" val="117609297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D2DF7E-CDB8-4B1A-931B-6050B8670376}"/>
              </a:ext>
            </a:extLst>
          </p:cNvPr>
          <p:cNvSpPr>
            <a:spLocks noGrp="1"/>
          </p:cNvSpPr>
          <p:nvPr>
            <p:ph type="dt" sz="half" idx="10"/>
          </p:nvPr>
        </p:nvSpPr>
        <p:spPr/>
        <p:txBody>
          <a:bodyPr/>
          <a:lstStyle>
            <a:lvl1pPr>
              <a:defRPr/>
            </a:lvl1pPr>
          </a:lstStyle>
          <a:p>
            <a:pPr>
              <a:defRPr/>
            </a:pPr>
            <a:fld id="{8F119EC6-6E74-4C99-A9B7-1EF51152F596}" type="datetimeFigureOut">
              <a:rPr lang="en-US"/>
              <a:pPr>
                <a:defRPr/>
              </a:pPr>
              <a:t>9/27/2019</a:t>
            </a:fld>
            <a:endParaRPr lang="en-US" dirty="0"/>
          </a:p>
        </p:txBody>
      </p:sp>
      <p:sp>
        <p:nvSpPr>
          <p:cNvPr id="5" name="Footer Placeholder 4">
            <a:extLst>
              <a:ext uri="{FF2B5EF4-FFF2-40B4-BE49-F238E27FC236}">
                <a16:creationId xmlns:a16="http://schemas.microsoft.com/office/drawing/2014/main" id="{2A43E28A-4CEC-4444-8B8C-96B636D5E64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1DC61E8-A12F-4E1E-8A77-DF2973AC7AD0}"/>
              </a:ext>
            </a:extLst>
          </p:cNvPr>
          <p:cNvSpPr>
            <a:spLocks noGrp="1"/>
          </p:cNvSpPr>
          <p:nvPr>
            <p:ph type="sldNum" sz="quarter" idx="12"/>
          </p:nvPr>
        </p:nvSpPr>
        <p:spPr/>
        <p:txBody>
          <a:bodyPr/>
          <a:lstStyle>
            <a:lvl1pPr>
              <a:defRPr/>
            </a:lvl1pPr>
          </a:lstStyle>
          <a:p>
            <a:pPr>
              <a:defRPr/>
            </a:pPr>
            <a:fld id="{85592A4A-9697-4B55-B733-1876B7A8B547}" type="slidenum">
              <a:rPr lang="en-US"/>
              <a:pPr>
                <a:defRPr/>
              </a:pPr>
              <a:t>‹#›</a:t>
            </a:fld>
            <a:endParaRPr lang="en-US" dirty="0"/>
          </a:p>
        </p:txBody>
      </p:sp>
    </p:spTree>
    <p:extLst>
      <p:ext uri="{BB962C8B-B14F-4D97-AF65-F5344CB8AC3E}">
        <p14:creationId xmlns:p14="http://schemas.microsoft.com/office/powerpoint/2010/main" val="2053381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244EEF0-FFF3-42FF-8CD3-39B24075E3E4}"/>
              </a:ext>
            </a:extLst>
          </p:cNvPr>
          <p:cNvSpPr>
            <a:spLocks noGrp="1"/>
          </p:cNvSpPr>
          <p:nvPr>
            <p:ph type="dt" sz="half" idx="10"/>
          </p:nvPr>
        </p:nvSpPr>
        <p:spPr/>
        <p:txBody>
          <a:bodyPr/>
          <a:lstStyle>
            <a:lvl1pPr>
              <a:defRPr/>
            </a:lvl1pPr>
          </a:lstStyle>
          <a:p>
            <a:pPr>
              <a:defRPr/>
            </a:pPr>
            <a:fld id="{FEFC4F1C-06CC-4931-BFB6-5D35FF59DBED}" type="datetimeFigureOut">
              <a:rPr lang="en-US"/>
              <a:pPr>
                <a:defRPr/>
              </a:pPr>
              <a:t>9/27/2019</a:t>
            </a:fld>
            <a:endParaRPr lang="en-US" dirty="0"/>
          </a:p>
        </p:txBody>
      </p:sp>
      <p:sp>
        <p:nvSpPr>
          <p:cNvPr id="5" name="Footer Placeholder 4">
            <a:extLst>
              <a:ext uri="{FF2B5EF4-FFF2-40B4-BE49-F238E27FC236}">
                <a16:creationId xmlns:a16="http://schemas.microsoft.com/office/drawing/2014/main" id="{8F635808-5266-4804-A76A-FCED4E26D2D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995627D-14DF-4EC6-920E-FEAB8BA32CD7}"/>
              </a:ext>
            </a:extLst>
          </p:cNvPr>
          <p:cNvSpPr>
            <a:spLocks noGrp="1"/>
          </p:cNvSpPr>
          <p:nvPr>
            <p:ph type="sldNum" sz="quarter" idx="12"/>
          </p:nvPr>
        </p:nvSpPr>
        <p:spPr/>
        <p:txBody>
          <a:bodyPr/>
          <a:lstStyle>
            <a:lvl1pPr>
              <a:defRPr/>
            </a:lvl1pPr>
          </a:lstStyle>
          <a:p>
            <a:pPr>
              <a:defRPr/>
            </a:pPr>
            <a:fld id="{9BE46837-B8D8-4AFC-A389-3AF31A43CE7D}" type="slidenum">
              <a:rPr lang="en-US"/>
              <a:pPr>
                <a:defRPr/>
              </a:pPr>
              <a:t>‹#›</a:t>
            </a:fld>
            <a:endParaRPr lang="en-US" dirty="0"/>
          </a:p>
        </p:txBody>
      </p:sp>
    </p:spTree>
    <p:extLst>
      <p:ext uri="{BB962C8B-B14F-4D97-AF65-F5344CB8AC3E}">
        <p14:creationId xmlns:p14="http://schemas.microsoft.com/office/powerpoint/2010/main" val="46548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0D09F9B-061F-4206-BE84-79F8D3774632}"/>
              </a:ext>
            </a:extLst>
          </p:cNvPr>
          <p:cNvSpPr>
            <a:spLocks noGrp="1"/>
          </p:cNvSpPr>
          <p:nvPr>
            <p:ph type="dt" sz="half" idx="10"/>
          </p:nvPr>
        </p:nvSpPr>
        <p:spPr/>
        <p:txBody>
          <a:bodyPr/>
          <a:lstStyle>
            <a:lvl1pPr>
              <a:defRPr/>
            </a:lvl1pPr>
          </a:lstStyle>
          <a:p>
            <a:pPr>
              <a:defRPr/>
            </a:pPr>
            <a:fld id="{0D2F56CF-C634-464A-8E76-25C86CF30819}" type="datetimeFigureOut">
              <a:rPr lang="en-US"/>
              <a:pPr>
                <a:defRPr/>
              </a:pPr>
              <a:t>9/27/2019</a:t>
            </a:fld>
            <a:endParaRPr lang="en-US" dirty="0"/>
          </a:p>
        </p:txBody>
      </p:sp>
      <p:sp>
        <p:nvSpPr>
          <p:cNvPr id="5" name="Footer Placeholder 4">
            <a:extLst>
              <a:ext uri="{FF2B5EF4-FFF2-40B4-BE49-F238E27FC236}">
                <a16:creationId xmlns:a16="http://schemas.microsoft.com/office/drawing/2014/main" id="{F24D78F9-A64E-43D5-8575-1DA4461D49B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3A7B79B-C8BE-40CF-B8CF-6CC727C8A7E3}"/>
              </a:ext>
            </a:extLst>
          </p:cNvPr>
          <p:cNvSpPr>
            <a:spLocks noGrp="1"/>
          </p:cNvSpPr>
          <p:nvPr>
            <p:ph type="sldNum" sz="quarter" idx="12"/>
          </p:nvPr>
        </p:nvSpPr>
        <p:spPr/>
        <p:txBody>
          <a:bodyPr/>
          <a:lstStyle>
            <a:lvl1pPr>
              <a:defRPr/>
            </a:lvl1pPr>
          </a:lstStyle>
          <a:p>
            <a:pPr>
              <a:defRPr/>
            </a:pPr>
            <a:fld id="{2E9F45C2-AD73-4B49-B61D-F372368C2253}" type="slidenum">
              <a:rPr lang="en-US"/>
              <a:pPr>
                <a:defRPr/>
              </a:pPr>
              <a:t>‹#›</a:t>
            </a:fld>
            <a:endParaRPr lang="en-US" dirty="0"/>
          </a:p>
        </p:txBody>
      </p:sp>
    </p:spTree>
    <p:extLst>
      <p:ext uri="{BB962C8B-B14F-4D97-AF65-F5344CB8AC3E}">
        <p14:creationId xmlns:p14="http://schemas.microsoft.com/office/powerpoint/2010/main" val="1789123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2A15760-68BA-4C52-80CB-20347386BE3E}"/>
              </a:ext>
            </a:extLst>
          </p:cNvPr>
          <p:cNvSpPr>
            <a:spLocks noGrp="1"/>
          </p:cNvSpPr>
          <p:nvPr>
            <p:ph type="dt" sz="half" idx="10"/>
          </p:nvPr>
        </p:nvSpPr>
        <p:spPr/>
        <p:txBody>
          <a:bodyPr/>
          <a:lstStyle>
            <a:lvl1pPr>
              <a:defRPr/>
            </a:lvl1pPr>
          </a:lstStyle>
          <a:p>
            <a:pPr>
              <a:defRPr/>
            </a:pPr>
            <a:fld id="{2B06AC9D-39EB-41FA-BE9B-E1C5192AEAA7}" type="datetimeFigureOut">
              <a:rPr lang="en-US"/>
              <a:pPr>
                <a:defRPr/>
              </a:pPr>
              <a:t>9/27/2019</a:t>
            </a:fld>
            <a:endParaRPr lang="en-US" dirty="0"/>
          </a:p>
        </p:txBody>
      </p:sp>
      <p:sp>
        <p:nvSpPr>
          <p:cNvPr id="5" name="Footer Placeholder 4">
            <a:extLst>
              <a:ext uri="{FF2B5EF4-FFF2-40B4-BE49-F238E27FC236}">
                <a16:creationId xmlns:a16="http://schemas.microsoft.com/office/drawing/2014/main" id="{8A1D5745-0C39-45F4-88A9-4FBB06A51F6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20AA1C0-971A-4BDA-B7F5-E0281E1CD427}"/>
              </a:ext>
            </a:extLst>
          </p:cNvPr>
          <p:cNvSpPr>
            <a:spLocks noGrp="1"/>
          </p:cNvSpPr>
          <p:nvPr>
            <p:ph type="sldNum" sz="quarter" idx="12"/>
          </p:nvPr>
        </p:nvSpPr>
        <p:spPr/>
        <p:txBody>
          <a:bodyPr/>
          <a:lstStyle>
            <a:lvl1pPr>
              <a:defRPr/>
            </a:lvl1pPr>
          </a:lstStyle>
          <a:p>
            <a:pPr>
              <a:defRPr/>
            </a:pPr>
            <a:fld id="{DA289DA0-2BD2-44B7-9FB5-A70C71365D7F}" type="slidenum">
              <a:rPr lang="en-US"/>
              <a:pPr>
                <a:defRPr/>
              </a:pPr>
              <a:t>‹#›</a:t>
            </a:fld>
            <a:endParaRPr lang="en-US" dirty="0"/>
          </a:p>
        </p:txBody>
      </p:sp>
    </p:spTree>
    <p:extLst>
      <p:ext uri="{BB962C8B-B14F-4D97-AF65-F5344CB8AC3E}">
        <p14:creationId xmlns:p14="http://schemas.microsoft.com/office/powerpoint/2010/main" val="172641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DBD5F78D-B9D0-4999-A289-4DA7D9A57C09}"/>
              </a:ext>
            </a:extLst>
          </p:cNvPr>
          <p:cNvSpPr>
            <a:spLocks noGrp="1"/>
          </p:cNvSpPr>
          <p:nvPr>
            <p:ph type="dt" sz="half" idx="10"/>
          </p:nvPr>
        </p:nvSpPr>
        <p:spPr/>
        <p:txBody>
          <a:bodyPr/>
          <a:lstStyle>
            <a:lvl1pPr>
              <a:defRPr/>
            </a:lvl1pPr>
          </a:lstStyle>
          <a:p>
            <a:pPr>
              <a:defRPr/>
            </a:pPr>
            <a:fld id="{8A182668-C63B-4CE2-890B-5FA00888EA41}" type="datetimeFigureOut">
              <a:rPr lang="en-US"/>
              <a:pPr>
                <a:defRPr/>
              </a:pPr>
              <a:t>9/27/2019</a:t>
            </a:fld>
            <a:endParaRPr lang="en-US" dirty="0"/>
          </a:p>
        </p:txBody>
      </p:sp>
      <p:sp>
        <p:nvSpPr>
          <p:cNvPr id="6" name="Footer Placeholder 4">
            <a:extLst>
              <a:ext uri="{FF2B5EF4-FFF2-40B4-BE49-F238E27FC236}">
                <a16:creationId xmlns:a16="http://schemas.microsoft.com/office/drawing/2014/main" id="{B3519B28-0A01-40B2-9199-BE79C0366D0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24A0194-FD11-4A95-928B-CAFC7334FAA9}"/>
              </a:ext>
            </a:extLst>
          </p:cNvPr>
          <p:cNvSpPr>
            <a:spLocks noGrp="1"/>
          </p:cNvSpPr>
          <p:nvPr>
            <p:ph type="sldNum" sz="quarter" idx="12"/>
          </p:nvPr>
        </p:nvSpPr>
        <p:spPr/>
        <p:txBody>
          <a:bodyPr/>
          <a:lstStyle>
            <a:lvl1pPr>
              <a:defRPr/>
            </a:lvl1pPr>
          </a:lstStyle>
          <a:p>
            <a:pPr>
              <a:defRPr/>
            </a:pPr>
            <a:fld id="{A8C7801C-9B9A-4291-9DC0-094BB4697A4E}" type="slidenum">
              <a:rPr lang="en-US"/>
              <a:pPr>
                <a:defRPr/>
              </a:pPr>
              <a:t>‹#›</a:t>
            </a:fld>
            <a:endParaRPr lang="en-US" dirty="0"/>
          </a:p>
        </p:txBody>
      </p:sp>
    </p:spTree>
    <p:extLst>
      <p:ext uri="{BB962C8B-B14F-4D97-AF65-F5344CB8AC3E}">
        <p14:creationId xmlns:p14="http://schemas.microsoft.com/office/powerpoint/2010/main" val="4284146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93F0FCBA-425A-4996-84F8-407F7A98B031}"/>
              </a:ext>
            </a:extLst>
          </p:cNvPr>
          <p:cNvSpPr>
            <a:spLocks noGrp="1"/>
          </p:cNvSpPr>
          <p:nvPr>
            <p:ph type="dt" sz="half" idx="10"/>
          </p:nvPr>
        </p:nvSpPr>
        <p:spPr/>
        <p:txBody>
          <a:bodyPr/>
          <a:lstStyle>
            <a:lvl1pPr>
              <a:defRPr/>
            </a:lvl1pPr>
          </a:lstStyle>
          <a:p>
            <a:pPr>
              <a:defRPr/>
            </a:pPr>
            <a:fld id="{BB85410B-5497-4D29-96E7-233F8D8FB853}" type="datetimeFigureOut">
              <a:rPr lang="en-US"/>
              <a:pPr>
                <a:defRPr/>
              </a:pPr>
              <a:t>9/27/2019</a:t>
            </a:fld>
            <a:endParaRPr lang="en-US" dirty="0"/>
          </a:p>
        </p:txBody>
      </p:sp>
      <p:sp>
        <p:nvSpPr>
          <p:cNvPr id="8" name="Footer Placeholder 4">
            <a:extLst>
              <a:ext uri="{FF2B5EF4-FFF2-40B4-BE49-F238E27FC236}">
                <a16:creationId xmlns:a16="http://schemas.microsoft.com/office/drawing/2014/main" id="{7C0BABFB-2838-4B4B-9451-CCAC45F9F4A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DAC7621-FD79-4073-AA7D-1BE0BEB3C088}"/>
              </a:ext>
            </a:extLst>
          </p:cNvPr>
          <p:cNvSpPr>
            <a:spLocks noGrp="1"/>
          </p:cNvSpPr>
          <p:nvPr>
            <p:ph type="sldNum" sz="quarter" idx="12"/>
          </p:nvPr>
        </p:nvSpPr>
        <p:spPr/>
        <p:txBody>
          <a:bodyPr/>
          <a:lstStyle>
            <a:lvl1pPr>
              <a:defRPr/>
            </a:lvl1pPr>
          </a:lstStyle>
          <a:p>
            <a:pPr>
              <a:defRPr/>
            </a:pPr>
            <a:fld id="{5C6DDE50-7657-4A67-907E-322D218C2FF0}" type="slidenum">
              <a:rPr lang="en-US"/>
              <a:pPr>
                <a:defRPr/>
              </a:pPr>
              <a:t>‹#›</a:t>
            </a:fld>
            <a:endParaRPr lang="en-US" dirty="0"/>
          </a:p>
        </p:txBody>
      </p:sp>
    </p:spTree>
    <p:extLst>
      <p:ext uri="{BB962C8B-B14F-4D97-AF65-F5344CB8AC3E}">
        <p14:creationId xmlns:p14="http://schemas.microsoft.com/office/powerpoint/2010/main" val="166785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EDF1A284-4D43-4BB1-99EB-6173C7759558}"/>
              </a:ext>
            </a:extLst>
          </p:cNvPr>
          <p:cNvSpPr>
            <a:spLocks noGrp="1"/>
          </p:cNvSpPr>
          <p:nvPr>
            <p:ph type="dt" sz="half" idx="10"/>
          </p:nvPr>
        </p:nvSpPr>
        <p:spPr/>
        <p:txBody>
          <a:bodyPr/>
          <a:lstStyle>
            <a:lvl1pPr>
              <a:defRPr/>
            </a:lvl1pPr>
          </a:lstStyle>
          <a:p>
            <a:pPr>
              <a:defRPr/>
            </a:pPr>
            <a:fld id="{32BD7E33-FC9F-46AE-9F78-4DBED2CF3896}" type="datetimeFigureOut">
              <a:rPr lang="en-US"/>
              <a:pPr>
                <a:defRPr/>
              </a:pPr>
              <a:t>9/27/2019</a:t>
            </a:fld>
            <a:endParaRPr lang="en-US" dirty="0"/>
          </a:p>
        </p:txBody>
      </p:sp>
      <p:sp>
        <p:nvSpPr>
          <p:cNvPr id="4" name="Footer Placeholder 4">
            <a:extLst>
              <a:ext uri="{FF2B5EF4-FFF2-40B4-BE49-F238E27FC236}">
                <a16:creationId xmlns:a16="http://schemas.microsoft.com/office/drawing/2014/main" id="{14E7B9D8-8BB3-4F5E-B253-4560A46B45D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B793426-A153-4F59-9F65-6712477D734C}"/>
              </a:ext>
            </a:extLst>
          </p:cNvPr>
          <p:cNvSpPr>
            <a:spLocks noGrp="1"/>
          </p:cNvSpPr>
          <p:nvPr>
            <p:ph type="sldNum" sz="quarter" idx="12"/>
          </p:nvPr>
        </p:nvSpPr>
        <p:spPr/>
        <p:txBody>
          <a:bodyPr/>
          <a:lstStyle>
            <a:lvl1pPr>
              <a:defRPr/>
            </a:lvl1pPr>
          </a:lstStyle>
          <a:p>
            <a:pPr>
              <a:defRPr/>
            </a:pPr>
            <a:fld id="{5FA7EF6A-3916-4293-BBC3-2476BE62609E}" type="slidenum">
              <a:rPr lang="en-US"/>
              <a:pPr>
                <a:defRPr/>
              </a:pPr>
              <a:t>‹#›</a:t>
            </a:fld>
            <a:endParaRPr lang="en-US" dirty="0"/>
          </a:p>
        </p:txBody>
      </p:sp>
    </p:spTree>
    <p:extLst>
      <p:ext uri="{BB962C8B-B14F-4D97-AF65-F5344CB8AC3E}">
        <p14:creationId xmlns:p14="http://schemas.microsoft.com/office/powerpoint/2010/main" val="1258907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5C98D10-75EA-497F-B492-900EA44AC0F4}"/>
              </a:ext>
            </a:extLst>
          </p:cNvPr>
          <p:cNvSpPr>
            <a:spLocks noGrp="1"/>
          </p:cNvSpPr>
          <p:nvPr>
            <p:ph type="dt" sz="half" idx="10"/>
          </p:nvPr>
        </p:nvSpPr>
        <p:spPr/>
        <p:txBody>
          <a:bodyPr/>
          <a:lstStyle>
            <a:lvl1pPr>
              <a:defRPr/>
            </a:lvl1pPr>
          </a:lstStyle>
          <a:p>
            <a:pPr>
              <a:defRPr/>
            </a:pPr>
            <a:fld id="{AAA80A99-F42D-49DB-B7A2-93A4BCA1119F}" type="datetimeFigureOut">
              <a:rPr lang="en-US"/>
              <a:pPr>
                <a:defRPr/>
              </a:pPr>
              <a:t>9/27/2019</a:t>
            </a:fld>
            <a:endParaRPr lang="en-US" dirty="0"/>
          </a:p>
        </p:txBody>
      </p:sp>
      <p:sp>
        <p:nvSpPr>
          <p:cNvPr id="3" name="Footer Placeholder 4">
            <a:extLst>
              <a:ext uri="{FF2B5EF4-FFF2-40B4-BE49-F238E27FC236}">
                <a16:creationId xmlns:a16="http://schemas.microsoft.com/office/drawing/2014/main" id="{4E9C4783-B4D7-4228-96C4-9C3CC7CB067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E91B268-0926-4C83-A24E-14E6F415979D}"/>
              </a:ext>
            </a:extLst>
          </p:cNvPr>
          <p:cNvSpPr>
            <a:spLocks noGrp="1"/>
          </p:cNvSpPr>
          <p:nvPr>
            <p:ph type="sldNum" sz="quarter" idx="12"/>
          </p:nvPr>
        </p:nvSpPr>
        <p:spPr/>
        <p:txBody>
          <a:bodyPr/>
          <a:lstStyle>
            <a:lvl1pPr>
              <a:defRPr/>
            </a:lvl1pPr>
          </a:lstStyle>
          <a:p>
            <a:pPr>
              <a:defRPr/>
            </a:pPr>
            <a:fld id="{03EE71B3-83FD-41D8-813C-43929AC5D5A2}" type="slidenum">
              <a:rPr lang="en-US"/>
              <a:pPr>
                <a:defRPr/>
              </a:pPr>
              <a:t>‹#›</a:t>
            </a:fld>
            <a:endParaRPr lang="en-US" dirty="0"/>
          </a:p>
        </p:txBody>
      </p:sp>
    </p:spTree>
    <p:extLst>
      <p:ext uri="{BB962C8B-B14F-4D97-AF65-F5344CB8AC3E}">
        <p14:creationId xmlns:p14="http://schemas.microsoft.com/office/powerpoint/2010/main" val="1401907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876BB915-FF49-465F-9027-080C036AC418}"/>
              </a:ext>
            </a:extLst>
          </p:cNvPr>
          <p:cNvSpPr>
            <a:spLocks noGrp="1"/>
          </p:cNvSpPr>
          <p:nvPr>
            <p:ph type="dt" sz="half" idx="10"/>
          </p:nvPr>
        </p:nvSpPr>
        <p:spPr/>
        <p:txBody>
          <a:bodyPr/>
          <a:lstStyle>
            <a:lvl1pPr>
              <a:defRPr/>
            </a:lvl1pPr>
          </a:lstStyle>
          <a:p>
            <a:pPr>
              <a:defRPr/>
            </a:pPr>
            <a:fld id="{FC654833-9F54-47C8-A255-DC2AEE1BFDAF}" type="datetimeFigureOut">
              <a:rPr lang="en-US"/>
              <a:pPr>
                <a:defRPr/>
              </a:pPr>
              <a:t>9/27/2019</a:t>
            </a:fld>
            <a:endParaRPr lang="en-US" dirty="0"/>
          </a:p>
        </p:txBody>
      </p:sp>
      <p:sp>
        <p:nvSpPr>
          <p:cNvPr id="6" name="Footer Placeholder 4">
            <a:extLst>
              <a:ext uri="{FF2B5EF4-FFF2-40B4-BE49-F238E27FC236}">
                <a16:creationId xmlns:a16="http://schemas.microsoft.com/office/drawing/2014/main" id="{C4A79ACB-4B64-40EA-BA94-F4FCE7FAA10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2E5C38E-6FA8-4545-917F-F3F5141098A6}"/>
              </a:ext>
            </a:extLst>
          </p:cNvPr>
          <p:cNvSpPr>
            <a:spLocks noGrp="1"/>
          </p:cNvSpPr>
          <p:nvPr>
            <p:ph type="sldNum" sz="quarter" idx="12"/>
          </p:nvPr>
        </p:nvSpPr>
        <p:spPr/>
        <p:txBody>
          <a:bodyPr/>
          <a:lstStyle>
            <a:lvl1pPr>
              <a:defRPr/>
            </a:lvl1pPr>
          </a:lstStyle>
          <a:p>
            <a:pPr>
              <a:defRPr/>
            </a:pPr>
            <a:fld id="{2FEF07A9-ED55-4B31-B4B3-7CA05A850AF1}" type="slidenum">
              <a:rPr lang="en-US"/>
              <a:pPr>
                <a:defRPr/>
              </a:pPr>
              <a:t>‹#›</a:t>
            </a:fld>
            <a:endParaRPr lang="en-US" dirty="0"/>
          </a:p>
        </p:txBody>
      </p:sp>
    </p:spTree>
    <p:extLst>
      <p:ext uri="{BB962C8B-B14F-4D97-AF65-F5344CB8AC3E}">
        <p14:creationId xmlns:p14="http://schemas.microsoft.com/office/powerpoint/2010/main" val="3819476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BCB15EDB-0746-4C47-A63F-F552AB4B65B2}"/>
              </a:ext>
            </a:extLst>
          </p:cNvPr>
          <p:cNvSpPr>
            <a:spLocks noGrp="1"/>
          </p:cNvSpPr>
          <p:nvPr>
            <p:ph type="dt" sz="half" idx="10"/>
          </p:nvPr>
        </p:nvSpPr>
        <p:spPr/>
        <p:txBody>
          <a:bodyPr/>
          <a:lstStyle>
            <a:lvl1pPr>
              <a:defRPr/>
            </a:lvl1pPr>
          </a:lstStyle>
          <a:p>
            <a:pPr>
              <a:defRPr/>
            </a:pPr>
            <a:fld id="{ADA613E3-EAB4-4200-9C82-13904E4D5751}" type="datetimeFigureOut">
              <a:rPr lang="en-US"/>
              <a:pPr>
                <a:defRPr/>
              </a:pPr>
              <a:t>9/27/2019</a:t>
            </a:fld>
            <a:endParaRPr lang="en-US" dirty="0"/>
          </a:p>
        </p:txBody>
      </p:sp>
      <p:sp>
        <p:nvSpPr>
          <p:cNvPr id="6" name="Footer Placeholder 4">
            <a:extLst>
              <a:ext uri="{FF2B5EF4-FFF2-40B4-BE49-F238E27FC236}">
                <a16:creationId xmlns:a16="http://schemas.microsoft.com/office/drawing/2014/main" id="{E581F3E3-60F0-4C5F-9A3B-92130AEA98D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A2BE049-2E97-447B-9A96-9E0279747E47}"/>
              </a:ext>
            </a:extLst>
          </p:cNvPr>
          <p:cNvSpPr>
            <a:spLocks noGrp="1"/>
          </p:cNvSpPr>
          <p:nvPr>
            <p:ph type="sldNum" sz="quarter" idx="12"/>
          </p:nvPr>
        </p:nvSpPr>
        <p:spPr/>
        <p:txBody>
          <a:bodyPr/>
          <a:lstStyle>
            <a:lvl1pPr>
              <a:defRPr/>
            </a:lvl1pPr>
          </a:lstStyle>
          <a:p>
            <a:pPr>
              <a:defRPr/>
            </a:pPr>
            <a:fld id="{3CA21B47-AB99-4BDF-8E0E-04A50F6A61C2}" type="slidenum">
              <a:rPr lang="en-US"/>
              <a:pPr>
                <a:defRPr/>
              </a:pPr>
              <a:t>‹#›</a:t>
            </a:fld>
            <a:endParaRPr lang="en-US" dirty="0"/>
          </a:p>
        </p:txBody>
      </p:sp>
    </p:spTree>
    <p:extLst>
      <p:ext uri="{BB962C8B-B14F-4D97-AF65-F5344CB8AC3E}">
        <p14:creationId xmlns:p14="http://schemas.microsoft.com/office/powerpoint/2010/main" val="66571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6">
            <a:extLst>
              <a:ext uri="{FF2B5EF4-FFF2-40B4-BE49-F238E27FC236}">
                <a16:creationId xmlns:a16="http://schemas.microsoft.com/office/drawing/2014/main" id="{507DF611-2E6D-45F5-B387-27EC82029D14}"/>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F249F0F5-EBEF-4A7B-9216-8D9CCB140556}"/>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B31EDA-74B3-4A55-A84B-470395765491}"/>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5CE7B0DB-2721-480D-A059-B37F279CB98F}"/>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AC18706D-C04F-4F7A-85C1-F69127D28251}"/>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C7A75E6F-0C69-4426-85EF-57754A8DE718}"/>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EEE19277-7D79-43F7-95B9-2C4E86AADBAA}"/>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9633F5E6-5BCF-462E-9510-BF371F347106}"/>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E10C0EB2-10B3-4766-B365-452A8390E49C}"/>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4C6FEBA8-B9FD-4090-BE99-AD2522898446}"/>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B6746021-0F23-4B06-AEE5-ECDA6E5CB192}"/>
                </a:ext>
              </a:extLst>
            </p:cNvPr>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B087F73A-7436-46CF-860B-A421FE22AB2E}"/>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DE94F529-1C19-4DF4-BEFA-573A6CFF4798}"/>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81C226F-B947-41AC-876B-76734853923E}"/>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a:defRPr/>
            </a:pPr>
            <a:fld id="{94512AF1-C0B0-42D4-877E-B40B6097DEEE}" type="datetimeFigureOut">
              <a:rPr lang="en-US"/>
              <a:pPr>
                <a:defRPr/>
              </a:pPr>
              <a:t>9/27/2019</a:t>
            </a:fld>
            <a:endParaRPr lang="en-US" dirty="0"/>
          </a:p>
        </p:txBody>
      </p:sp>
      <p:sp>
        <p:nvSpPr>
          <p:cNvPr id="5" name="Footer Placeholder 4">
            <a:extLst>
              <a:ext uri="{FF2B5EF4-FFF2-40B4-BE49-F238E27FC236}">
                <a16:creationId xmlns:a16="http://schemas.microsoft.com/office/drawing/2014/main" id="{62CE11F3-F038-4AA2-BFD4-C60DB89E083C}"/>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dirty="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95C59E74-824D-4DA1-8C2B-EA3A1EAA20EC}"/>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a:defRPr/>
            </a:pPr>
            <a:fld id="{4F344F96-B2FC-4AD9-BF02-3788B17C11D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7"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8" r:id="rId11"/>
    <p:sldLayoutId id="2147483713" r:id="rId12"/>
    <p:sldLayoutId id="2147483719" r:id="rId13"/>
    <p:sldLayoutId id="2147483714" r:id="rId14"/>
    <p:sldLayoutId id="2147483715" r:id="rId15"/>
    <p:sldLayoutId id="2147483716" r:id="rId16"/>
  </p:sldLayoutIdLst>
  <p:hf sldNum="0" hdr="0" ftr="0" dt="0"/>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comments" Target="../comments/comment2.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hyperlink" Target="https://www.beyondpesticides.org/resources/safety-source-on-pesticide-providers/what-is-integrated-pest-management/desiccating-dusts" TargetMode="External"/><Relationship Id="rId7" Type="http://schemas.openxmlformats.org/officeDocument/2006/relationships/hyperlink" Target="https://www.beyondpesticides.org/resources/pesticide-gateway/what-is-a-pesticide#Inerts" TargetMode="External"/><Relationship Id="rId2" Type="http://schemas.openxmlformats.org/officeDocument/2006/relationships/hyperlink" Target="https://www.beyondpesticides.org/resources/pesticide-gateway?pesticideid=12" TargetMode="External"/><Relationship Id="rId1" Type="http://schemas.openxmlformats.org/officeDocument/2006/relationships/slideLayout" Target="../slideLayouts/slideLayout7.xml"/><Relationship Id="rId6" Type="http://schemas.openxmlformats.org/officeDocument/2006/relationships/hyperlink" Target="https://www.beyondpesticides.org/pesticidefactsheets/leasttoxic/essential.php" TargetMode="External"/><Relationship Id="rId5" Type="http://schemas.openxmlformats.org/officeDocument/2006/relationships/hyperlink" Target="https://www.beyondpesticides.org/pesticidefactsheets/leasttoxic/microbebasedpesticides.php" TargetMode="External"/><Relationship Id="rId4" Type="http://schemas.openxmlformats.org/officeDocument/2006/relationships/hyperlink" Target="https://www.beyondpesticides.org/pesticidefactsheets/leasttoxic/Baitsnonvolatile.php" TargetMode="Externa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comments" Target="../comments/commen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comments" Target="../comments/comment1.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2" Type="http://schemas.openxmlformats.org/officeDocument/2006/relationships/hyperlink" Target="https://www.osha.gov/pls/oshaweb/owadisp.show_document?p_table=STANDARDS&amp;p_id=12716" TargetMode="Externa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hyperlink" Target="https://pesticidestewardship.org/respirators/fit-test/" TargetMode="Externa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hyperlink" Target="https://pesticidestewardship.org/respirators/fit-check-or-seal-check/" TargetMode="Externa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28460BD8-AE3F-4AC9-9D0B-717052AA5D3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id="{54420CFE-F482-466E-9E1E-C78513C0B85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5331032B-BD21-4BDA-920C-12E35805256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4FD744C6-4ED8-4BC9-BF68-6BDF701C5D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8EFDD162-BBBA-4062-8BBF-53DBA109137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DCFC9E65-3E19-4483-B952-25D29683CA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3" name="Rectangle 82">
            <a:extLst>
              <a:ext uri="{FF2B5EF4-FFF2-40B4-BE49-F238E27FC236}">
                <a16:creationId xmlns:a16="http://schemas.microsoft.com/office/drawing/2014/main" id="{0ADFFC45-3DC9-4433-926F-043E879D9D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B5F26A87-0610-435F-AA13-BD658385C9D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86" name="Straight Connector 85">
              <a:extLst>
                <a:ext uri="{FF2B5EF4-FFF2-40B4-BE49-F238E27FC236}">
                  <a16:creationId xmlns:a16="http://schemas.microsoft.com/office/drawing/2014/main" id="{E6321436-5AAD-4FB6-BB0D-316D4540E82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7" name="Straight Connector 86">
              <a:extLst>
                <a:ext uri="{FF2B5EF4-FFF2-40B4-BE49-F238E27FC236}">
                  <a16:creationId xmlns:a16="http://schemas.microsoft.com/office/drawing/2014/main" id="{94B0BD33-3D46-4F43-947A-825DFEF6106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88"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0" name="Isosceles Triangle 89">
              <a:extLst>
                <a:ext uri="{FF2B5EF4-FFF2-40B4-BE49-F238E27FC236}">
                  <a16:creationId xmlns:a16="http://schemas.microsoft.com/office/drawing/2014/main" id="{FF14952D-390F-46CC-B302-73DDD9C416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8C409231-C942-4808-B529-DAC32A7DB0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122" name="TextBox 1">
            <a:extLst>
              <a:ext uri="{FF2B5EF4-FFF2-40B4-BE49-F238E27FC236}">
                <a16:creationId xmlns:a16="http://schemas.microsoft.com/office/drawing/2014/main" id="{25C22F3D-D4E6-4D29-9A23-B6A3CC11C8BC}"/>
              </a:ext>
            </a:extLst>
          </p:cNvPr>
          <p:cNvSpPr txBox="1">
            <a:spLocks noChangeArrowheads="1"/>
          </p:cNvSpPr>
          <p:nvPr/>
        </p:nvSpPr>
        <p:spPr bwMode="auto">
          <a:xfrm>
            <a:off x="677335" y="1282701"/>
            <a:ext cx="5096060" cy="4307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algn="r" eaLnBrk="1" hangingPunct="1">
              <a:lnSpc>
                <a:spcPct val="90000"/>
              </a:lnSpc>
              <a:spcAft>
                <a:spcPts val="600"/>
              </a:spcAft>
            </a:pPr>
            <a:r>
              <a:rPr lang="en-US" altLang="en-US" sz="4200" b="1">
                <a:solidFill>
                  <a:schemeClr val="accent1"/>
                </a:solidFill>
                <a:latin typeface="+mj-lt"/>
                <a:ea typeface="+mj-ea"/>
                <a:cs typeface="+mj-cs"/>
              </a:rPr>
              <a:t>IPM and You!!!</a:t>
            </a:r>
          </a:p>
          <a:p>
            <a:pPr algn="r" eaLnBrk="1" hangingPunct="1">
              <a:lnSpc>
                <a:spcPct val="90000"/>
              </a:lnSpc>
              <a:spcAft>
                <a:spcPts val="600"/>
              </a:spcAft>
            </a:pPr>
            <a:endParaRPr lang="en-US" altLang="en-US" sz="4200">
              <a:solidFill>
                <a:schemeClr val="accent1"/>
              </a:solidFill>
              <a:latin typeface="+mj-lt"/>
              <a:ea typeface="+mj-ea"/>
              <a:cs typeface="+mj-cs"/>
            </a:endParaRPr>
          </a:p>
          <a:p>
            <a:pPr algn="r" eaLnBrk="1" hangingPunct="1">
              <a:lnSpc>
                <a:spcPct val="90000"/>
              </a:lnSpc>
              <a:spcAft>
                <a:spcPts val="600"/>
              </a:spcAft>
            </a:pPr>
            <a:r>
              <a:rPr lang="en-US" altLang="en-US" sz="4200">
                <a:solidFill>
                  <a:schemeClr val="accent1"/>
                </a:solidFill>
                <a:latin typeface="+mj-lt"/>
                <a:ea typeface="+mj-ea"/>
                <a:cs typeface="+mj-cs"/>
              </a:rPr>
              <a:t> </a:t>
            </a:r>
            <a:r>
              <a:rPr lang="en-US" altLang="en-US" sz="4200" i="1">
                <a:solidFill>
                  <a:schemeClr val="accent1"/>
                </a:solidFill>
                <a:latin typeface="+mj-lt"/>
                <a:ea typeface="+mj-ea"/>
                <a:cs typeface="+mj-cs"/>
              </a:rPr>
              <a:t>A guide to design, implementation and safe practices for your business.</a:t>
            </a:r>
          </a:p>
        </p:txBody>
      </p:sp>
      <p:sp>
        <p:nvSpPr>
          <p:cNvPr id="94" name="Freeform: Shape 93">
            <a:extLst>
              <a:ext uri="{FF2B5EF4-FFF2-40B4-BE49-F238E27FC236}">
                <a16:creationId xmlns:a16="http://schemas.microsoft.com/office/drawing/2014/main" id="{69370F01-B8C9-4CE4-824C-92B2792E6E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340" name="TextBox 1">
            <a:extLst>
              <a:ext uri="{FF2B5EF4-FFF2-40B4-BE49-F238E27FC236}">
                <a16:creationId xmlns:a16="http://schemas.microsoft.com/office/drawing/2014/main" id="{73F07D33-365B-4F34-AD10-0728DA1D1639}"/>
              </a:ext>
            </a:extLst>
          </p:cNvPr>
          <p:cNvGraphicFramePr/>
          <p:nvPr>
            <p:extLst>
              <p:ext uri="{D42A27DB-BD31-4B8C-83A1-F6EECF244321}">
                <p14:modId xmlns:p14="http://schemas.microsoft.com/office/powerpoint/2010/main" val="2231773240"/>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364" name="TextBox 1">
            <a:extLst>
              <a:ext uri="{FF2B5EF4-FFF2-40B4-BE49-F238E27FC236}">
                <a16:creationId xmlns:a16="http://schemas.microsoft.com/office/drawing/2014/main" id="{CFA8D75D-1F04-410C-AA97-A6F436F9E0EE}"/>
              </a:ext>
            </a:extLst>
          </p:cNvPr>
          <p:cNvGraphicFramePr/>
          <p:nvPr>
            <p:extLst>
              <p:ext uri="{D42A27DB-BD31-4B8C-83A1-F6EECF244321}">
                <p14:modId xmlns:p14="http://schemas.microsoft.com/office/powerpoint/2010/main" val="225381704"/>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09EA7EA7-74F5-4EE2-8E3D-1A10308259D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id="{A5CE79B5-7EE4-424D-AD14-5DEFB61B85C8}"/>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696C926F-F999-44BA-8D86-9EAB51D6501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CEDB37A9-282D-4DDB-85AD-B2090A8253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626DA82A-72C2-4DF6-9CF0-0D1F6B96B5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8EE6DC63-4380-4BE0-A68A-8F01162BD1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3" name="Rectangle 82">
            <a:extLst>
              <a:ext uri="{FF2B5EF4-FFF2-40B4-BE49-F238E27FC236}">
                <a16:creationId xmlns:a16="http://schemas.microsoft.com/office/drawing/2014/main"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5" name="Rectangle 84">
            <a:extLst>
              <a:ext uri="{FF2B5EF4-FFF2-40B4-BE49-F238E27FC236}">
                <a16:creationId xmlns:a16="http://schemas.microsoft.com/office/drawing/2014/main"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7" name="Straight Connector 86">
            <a:extLst>
              <a:ext uri="{FF2B5EF4-FFF2-40B4-BE49-F238E27FC236}">
                <a16:creationId xmlns:a16="http://schemas.microsoft.com/office/drawing/2014/main"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9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Isosceles Triangle 94">
            <a:extLst>
              <a:ext uri="{FF2B5EF4-FFF2-40B4-BE49-F238E27FC236}">
                <a16:creationId xmlns:a16="http://schemas.microsoft.com/office/drawing/2014/main"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9" name="Isosceles Triangle 98">
            <a:extLst>
              <a:ext uri="{FF2B5EF4-FFF2-40B4-BE49-F238E27FC236}">
                <a16:creationId xmlns:a16="http://schemas.microsoft.com/office/drawing/2014/main"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1" name="Freeform: Shape 100">
            <a:extLst>
              <a:ext uri="{FF2B5EF4-FFF2-40B4-BE49-F238E27FC236}">
                <a16:creationId xmlns:a16="http://schemas.microsoft.com/office/drawing/2014/main" id="{142BFA2A-77A0-4F60-A32A-685681C848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386" name="TextBox 1">
            <a:extLst>
              <a:ext uri="{FF2B5EF4-FFF2-40B4-BE49-F238E27FC236}">
                <a16:creationId xmlns:a16="http://schemas.microsoft.com/office/drawing/2014/main" id="{B37E7EB3-DC42-4A33-85F8-C8F5DD5AEDC6}"/>
              </a:ext>
            </a:extLst>
          </p:cNvPr>
          <p:cNvSpPr txBox="1">
            <a:spLocks noChangeArrowheads="1"/>
          </p:cNvSpPr>
          <p:nvPr/>
        </p:nvSpPr>
        <p:spPr bwMode="auto">
          <a:xfrm>
            <a:off x="6116084" y="609601"/>
            <a:ext cx="5511296" cy="5175624"/>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lnSpc>
                <a:spcPct val="90000"/>
              </a:lnSpc>
              <a:spcBef>
                <a:spcPts val="1000"/>
              </a:spcBef>
              <a:spcAft>
                <a:spcPts val="0"/>
              </a:spcAft>
              <a:buClr>
                <a:schemeClr val="accent1"/>
              </a:buClr>
              <a:buSzPct val="80000"/>
              <a:buFont typeface="Wingdings 3" charset="2"/>
              <a:buChar char=""/>
            </a:pPr>
            <a:endParaRPr lang="en-US" altLang="en-US" sz="1100" dirty="0">
              <a:solidFill>
                <a:srgbClr val="FFFFFF"/>
              </a:solidFill>
              <a:latin typeface="+mn-lt"/>
            </a:endParaRPr>
          </a:p>
          <a:p>
            <a:pPr eaLnBrk="1" hangingPunct="1">
              <a:lnSpc>
                <a:spcPct val="90000"/>
              </a:lnSpc>
              <a:spcBef>
                <a:spcPts val="1000"/>
              </a:spcBef>
              <a:spcAft>
                <a:spcPts val="0"/>
              </a:spcAft>
              <a:buClr>
                <a:schemeClr val="accent1"/>
              </a:buClr>
              <a:buSzPct val="80000"/>
              <a:buFont typeface="Wingdings 3" charset="2"/>
              <a:buChar char=""/>
            </a:pPr>
            <a:r>
              <a:rPr lang="en-US" altLang="en-US" sz="1100" b="1" dirty="0">
                <a:latin typeface="+mn-lt"/>
              </a:rPr>
              <a:t>Least Toxic Pesticides </a:t>
            </a:r>
            <a:br>
              <a:rPr lang="en-US" altLang="en-US" sz="1100" b="1" dirty="0">
                <a:latin typeface="+mn-lt"/>
              </a:rPr>
            </a:br>
            <a:r>
              <a:rPr lang="en-US" altLang="en-US" sz="1100" dirty="0">
                <a:latin typeface="+mn-lt"/>
              </a:rPr>
              <a:t>(as defined by Beyond Pesticides)</a:t>
            </a:r>
            <a:endParaRPr lang="en-US" altLang="en-US" sz="1100" b="1" dirty="0">
              <a:latin typeface="+mn-lt"/>
            </a:endParaRPr>
          </a:p>
          <a:p>
            <a:pPr eaLnBrk="1" hangingPunct="1">
              <a:lnSpc>
                <a:spcPct val="90000"/>
              </a:lnSpc>
              <a:spcBef>
                <a:spcPts val="1000"/>
              </a:spcBef>
              <a:spcAft>
                <a:spcPts val="0"/>
              </a:spcAft>
              <a:buClr>
                <a:schemeClr val="accent1"/>
              </a:buClr>
              <a:buSzPct val="80000"/>
              <a:buFont typeface="Wingdings 3" charset="2"/>
              <a:buChar char=""/>
            </a:pPr>
            <a:r>
              <a:rPr lang="en-US" altLang="en-US" sz="1100" dirty="0">
                <a:latin typeface="+mn-lt"/>
              </a:rPr>
              <a:t>Least toxic pesticides include:</a:t>
            </a:r>
          </a:p>
          <a:p>
            <a:pPr eaLnBrk="1" hangingPunct="1">
              <a:lnSpc>
                <a:spcPct val="90000"/>
              </a:lnSpc>
              <a:spcBef>
                <a:spcPts val="1000"/>
              </a:spcBef>
              <a:spcAft>
                <a:spcPts val="0"/>
              </a:spcAft>
              <a:buClr>
                <a:schemeClr val="accent1"/>
              </a:buClr>
              <a:buSzPct val="80000"/>
              <a:buFont typeface="Wingdings 3" charset="2"/>
              <a:buChar char=""/>
            </a:pPr>
            <a:endParaRPr lang="en-US" altLang="en-US" sz="1100" dirty="0">
              <a:latin typeface="+mn-lt"/>
            </a:endParaRPr>
          </a:p>
          <a:p>
            <a:pPr eaLnBrk="1" hangingPunct="1">
              <a:lnSpc>
                <a:spcPct val="90000"/>
              </a:lnSpc>
              <a:spcBef>
                <a:spcPts val="1000"/>
              </a:spcBef>
              <a:spcAft>
                <a:spcPts val="0"/>
              </a:spcAft>
              <a:buClr>
                <a:schemeClr val="accent1"/>
              </a:buClr>
              <a:buSzPct val="80000"/>
              <a:buFont typeface="Wingdings 3" charset="2"/>
              <a:buChar char=""/>
            </a:pPr>
            <a:r>
              <a:rPr lang="en-US" altLang="en-US" sz="1100" b="1" dirty="0">
                <a:latin typeface="+mn-lt"/>
                <a:hlinkClick r:id="rId2">
                  <a:extLst>
                    <a:ext uri="{A12FA001-AC4F-418D-AE19-62706E023703}">
                      <ahyp:hlinkClr xmlns:ahyp="http://schemas.microsoft.com/office/drawing/2018/hyperlinkcolor" xmlns="" val="tx"/>
                    </a:ext>
                  </a:extLst>
                </a:hlinkClick>
              </a:rPr>
              <a:t>boric acid</a:t>
            </a:r>
            <a:endParaRPr lang="en-US" altLang="en-US" sz="1100" b="1" dirty="0">
              <a:latin typeface="+mn-lt"/>
            </a:endParaRPr>
          </a:p>
          <a:p>
            <a:pPr eaLnBrk="1" hangingPunct="1">
              <a:lnSpc>
                <a:spcPct val="90000"/>
              </a:lnSpc>
              <a:spcBef>
                <a:spcPts val="1000"/>
              </a:spcBef>
              <a:spcAft>
                <a:spcPts val="0"/>
              </a:spcAft>
              <a:buClr>
                <a:schemeClr val="accent1"/>
              </a:buClr>
              <a:buSzPct val="80000"/>
              <a:buFont typeface="Wingdings 3" charset="2"/>
              <a:buChar char=""/>
            </a:pPr>
            <a:r>
              <a:rPr lang="en-US" altLang="en-US" sz="1100" b="1" dirty="0">
                <a:latin typeface="+mn-lt"/>
                <a:hlinkClick r:id="rId3">
                  <a:extLst>
                    <a:ext uri="{A12FA001-AC4F-418D-AE19-62706E023703}">
                      <ahyp:hlinkClr xmlns:ahyp="http://schemas.microsoft.com/office/drawing/2018/hyperlinkcolor" xmlns="" val="tx"/>
                    </a:ext>
                  </a:extLst>
                </a:hlinkClick>
              </a:rPr>
              <a:t>desiccant dusts (diatomaceous earth and silica gel)</a:t>
            </a:r>
            <a:endParaRPr lang="en-US" altLang="en-US" sz="1100" b="1" dirty="0">
              <a:latin typeface="+mn-lt"/>
            </a:endParaRPr>
          </a:p>
          <a:p>
            <a:pPr eaLnBrk="1" hangingPunct="1">
              <a:lnSpc>
                <a:spcPct val="90000"/>
              </a:lnSpc>
              <a:spcBef>
                <a:spcPts val="1000"/>
              </a:spcBef>
              <a:spcAft>
                <a:spcPts val="0"/>
              </a:spcAft>
              <a:buClr>
                <a:schemeClr val="accent1"/>
              </a:buClr>
              <a:buSzPct val="80000"/>
              <a:buFont typeface="Wingdings 3" charset="2"/>
              <a:buChar char=""/>
            </a:pPr>
            <a:r>
              <a:rPr lang="en-US" altLang="en-US" sz="1100" b="1" dirty="0">
                <a:latin typeface="+mn-lt"/>
                <a:hlinkClick r:id="rId4">
                  <a:extLst>
                    <a:ext uri="{A12FA001-AC4F-418D-AE19-62706E023703}">
                      <ahyp:hlinkClr xmlns:ahyp="http://schemas.microsoft.com/office/drawing/2018/hyperlinkcolor" xmlns="" val="tx"/>
                    </a:ext>
                  </a:extLst>
                </a:hlinkClick>
              </a:rPr>
              <a:t>nonvolatile insect and rodent baits in tamper resistant containers or for crack and crevice treatment only, </a:t>
            </a:r>
            <a:endParaRPr lang="en-US" altLang="en-US" sz="1100" b="1" dirty="0">
              <a:latin typeface="+mn-lt"/>
            </a:endParaRPr>
          </a:p>
          <a:p>
            <a:pPr eaLnBrk="1" hangingPunct="1">
              <a:lnSpc>
                <a:spcPct val="90000"/>
              </a:lnSpc>
              <a:spcBef>
                <a:spcPts val="1000"/>
              </a:spcBef>
              <a:spcAft>
                <a:spcPts val="0"/>
              </a:spcAft>
              <a:buClr>
                <a:schemeClr val="accent1"/>
              </a:buClr>
              <a:buSzPct val="80000"/>
              <a:buFont typeface="Wingdings 3" charset="2"/>
              <a:buChar char=""/>
            </a:pPr>
            <a:r>
              <a:rPr lang="en-US" altLang="en-US" sz="1100" b="1" dirty="0">
                <a:latin typeface="+mn-lt"/>
                <a:hlinkClick r:id="rId5">
                  <a:extLst>
                    <a:ext uri="{A12FA001-AC4F-418D-AE19-62706E023703}">
                      <ahyp:hlinkClr xmlns:ahyp="http://schemas.microsoft.com/office/drawing/2018/hyperlinkcolor" xmlns="" val="tx"/>
                    </a:ext>
                  </a:extLst>
                </a:hlinkClick>
              </a:rPr>
              <a:t>microbe-based pesticides</a:t>
            </a:r>
            <a:r>
              <a:rPr lang="en-US" altLang="en-US" sz="1100" dirty="0">
                <a:latin typeface="+mn-lt"/>
              </a:rPr>
              <a:t>, </a:t>
            </a:r>
          </a:p>
          <a:p>
            <a:pPr eaLnBrk="1" hangingPunct="1">
              <a:lnSpc>
                <a:spcPct val="90000"/>
              </a:lnSpc>
              <a:spcBef>
                <a:spcPts val="1000"/>
              </a:spcBef>
              <a:spcAft>
                <a:spcPts val="0"/>
              </a:spcAft>
              <a:buClr>
                <a:schemeClr val="accent1"/>
              </a:buClr>
              <a:buSzPct val="80000"/>
              <a:buFont typeface="Wingdings 3" charset="2"/>
              <a:buChar char=""/>
            </a:pPr>
            <a:r>
              <a:rPr lang="en-US" altLang="en-US" sz="1100" b="1" dirty="0">
                <a:latin typeface="+mn-lt"/>
                <a:hlinkClick r:id="rId6">
                  <a:extLst>
                    <a:ext uri="{A12FA001-AC4F-418D-AE19-62706E023703}">
                      <ahyp:hlinkClr xmlns:ahyp="http://schemas.microsoft.com/office/drawing/2018/hyperlinkcolor" xmlns="" val="tx"/>
                    </a:ext>
                  </a:extLst>
                </a:hlinkClick>
              </a:rPr>
              <a:t>pesticides made with essential oils (not including pyrethrums) without toxic synergists</a:t>
            </a:r>
            <a:r>
              <a:rPr lang="en-US" altLang="en-US" sz="1100" dirty="0">
                <a:latin typeface="+mn-lt"/>
              </a:rPr>
              <a:t>; and, </a:t>
            </a:r>
          </a:p>
          <a:p>
            <a:pPr eaLnBrk="1" hangingPunct="1">
              <a:lnSpc>
                <a:spcPct val="90000"/>
              </a:lnSpc>
              <a:spcBef>
                <a:spcPts val="1000"/>
              </a:spcBef>
              <a:spcAft>
                <a:spcPts val="0"/>
              </a:spcAft>
              <a:buClr>
                <a:schemeClr val="accent1"/>
              </a:buClr>
              <a:buSzPct val="80000"/>
              <a:buFont typeface="Wingdings 3" charset="2"/>
              <a:buChar char=""/>
            </a:pPr>
            <a:r>
              <a:rPr lang="en-US" altLang="en-US" sz="1100" b="1" dirty="0">
                <a:latin typeface="+mn-lt"/>
                <a:hlinkClick r:id="rId7">
                  <a:extLst>
                    <a:ext uri="{A12FA001-AC4F-418D-AE19-62706E023703}">
                      <ahyp:hlinkClr xmlns:ahyp="http://schemas.microsoft.com/office/drawing/2018/hyperlinkcolor" xmlns="" val="tx"/>
                    </a:ext>
                  </a:extLst>
                </a:hlinkClick>
              </a:rPr>
              <a:t>materials for which the inert ingredients are nontoxic and disclosed.</a:t>
            </a:r>
            <a:r>
              <a:rPr lang="en-US" altLang="en-US" sz="1100" dirty="0">
                <a:latin typeface="+mn-lt"/>
              </a:rPr>
              <a:t> </a:t>
            </a:r>
          </a:p>
          <a:p>
            <a:pPr eaLnBrk="1" hangingPunct="1">
              <a:lnSpc>
                <a:spcPct val="90000"/>
              </a:lnSpc>
              <a:spcBef>
                <a:spcPts val="1000"/>
              </a:spcBef>
              <a:spcAft>
                <a:spcPts val="0"/>
              </a:spcAft>
              <a:buClr>
                <a:schemeClr val="accent1"/>
              </a:buClr>
              <a:buSzPct val="80000"/>
              <a:buFont typeface="Wingdings 3" charset="2"/>
              <a:buChar char=""/>
            </a:pPr>
            <a:r>
              <a:rPr lang="en-US" altLang="en-US" sz="1100" dirty="0">
                <a:latin typeface="+mn-lt"/>
              </a:rPr>
              <a:t>The term </a:t>
            </a:r>
            <a:r>
              <a:rPr lang="en-US" altLang="en-US" sz="1100" b="1" i="1" dirty="0">
                <a:latin typeface="+mn-lt"/>
              </a:rPr>
              <a:t>'least toxic pesticides' </a:t>
            </a:r>
            <a:r>
              <a:rPr lang="en-US" altLang="en-US" sz="1100" dirty="0">
                <a:latin typeface="+mn-lt"/>
              </a:rPr>
              <a:t>does not include a pesticide that is:</a:t>
            </a:r>
          </a:p>
          <a:p>
            <a:pPr eaLnBrk="1" hangingPunct="1">
              <a:lnSpc>
                <a:spcPct val="90000"/>
              </a:lnSpc>
              <a:spcBef>
                <a:spcPts val="1000"/>
              </a:spcBef>
              <a:spcAft>
                <a:spcPts val="0"/>
              </a:spcAft>
              <a:buClr>
                <a:schemeClr val="accent1"/>
              </a:buClr>
              <a:buSzPct val="80000"/>
              <a:buFont typeface="Wingdings 3" charset="2"/>
              <a:buChar char=""/>
            </a:pPr>
            <a:r>
              <a:rPr lang="en-US" altLang="en-US" sz="1100" dirty="0">
                <a:latin typeface="+mn-lt"/>
              </a:rPr>
              <a:t>determined by EPA to be a possible, probable, or known carcinogen, mutagen, teratogen, reproductive toxin, developmental neurotoxin, endocrine disruptor, or immune system toxin; </a:t>
            </a:r>
          </a:p>
          <a:p>
            <a:pPr eaLnBrk="1" hangingPunct="1">
              <a:lnSpc>
                <a:spcPct val="90000"/>
              </a:lnSpc>
              <a:spcBef>
                <a:spcPts val="1000"/>
              </a:spcBef>
              <a:spcAft>
                <a:spcPts val="0"/>
              </a:spcAft>
              <a:buClr>
                <a:schemeClr val="accent1"/>
              </a:buClr>
              <a:buSzPct val="80000"/>
              <a:buFont typeface="Wingdings 3" charset="2"/>
              <a:buChar char=""/>
            </a:pPr>
            <a:r>
              <a:rPr lang="en-US" altLang="en-US" sz="1100" dirty="0">
                <a:latin typeface="+mn-lt"/>
              </a:rPr>
              <a:t>a pesticide in EPA's toxicity category I or II; and</a:t>
            </a:r>
          </a:p>
          <a:p>
            <a:pPr eaLnBrk="1" hangingPunct="1">
              <a:lnSpc>
                <a:spcPct val="90000"/>
              </a:lnSpc>
              <a:spcBef>
                <a:spcPts val="1000"/>
              </a:spcBef>
              <a:spcAft>
                <a:spcPts val="0"/>
              </a:spcAft>
              <a:buClr>
                <a:schemeClr val="accent1"/>
              </a:buClr>
              <a:buSzPct val="80000"/>
              <a:buFont typeface="Wingdings 3" charset="2"/>
              <a:buChar char=""/>
            </a:pPr>
            <a:r>
              <a:rPr lang="en-US" altLang="en-US" sz="1100" dirty="0">
                <a:latin typeface="+mn-lt"/>
              </a:rPr>
              <a:t>any application of the pesticide using a broadcast spray, dust, tenting, fogging, or baseboard spray application.</a:t>
            </a:r>
          </a:p>
        </p:txBody>
      </p:sp>
    </p:spTree>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412" name="TextBox 1">
            <a:extLst>
              <a:ext uri="{FF2B5EF4-FFF2-40B4-BE49-F238E27FC236}">
                <a16:creationId xmlns:a16="http://schemas.microsoft.com/office/drawing/2014/main" id="{774CC130-C32B-4AA4-940C-D5D25EB90C6B}"/>
              </a:ext>
            </a:extLst>
          </p:cNvPr>
          <p:cNvGraphicFramePr/>
          <p:nvPr>
            <p:extLst>
              <p:ext uri="{D42A27DB-BD31-4B8C-83A1-F6EECF244321}">
                <p14:modId xmlns:p14="http://schemas.microsoft.com/office/powerpoint/2010/main" val="3294252827"/>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436" name="TextBox 1">
            <a:extLst>
              <a:ext uri="{FF2B5EF4-FFF2-40B4-BE49-F238E27FC236}">
                <a16:creationId xmlns:a16="http://schemas.microsoft.com/office/drawing/2014/main" id="{E7346FDF-EFD5-4B5E-8269-9B7D4B85DBD0}"/>
              </a:ext>
            </a:extLst>
          </p:cNvPr>
          <p:cNvGraphicFramePr/>
          <p:nvPr>
            <p:extLst>
              <p:ext uri="{D42A27DB-BD31-4B8C-83A1-F6EECF244321}">
                <p14:modId xmlns:p14="http://schemas.microsoft.com/office/powerpoint/2010/main" val="2469989272"/>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1F2B4773-3207-44CC-B7AC-892B7049821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2B8267CA-A7A5-4E11-9D92-4EAC3DD3E80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E83D61B5-C6B4-4A4B-85AD-FEE7A54912C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971E5644-6772-414A-8199-E30BFB02A5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BC8157DF-FD90-4AD6-B803-3AC0ACD8E6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464" name="Isosceles Triangle 82">
              <a:extLst>
                <a:ext uri="{FF2B5EF4-FFF2-40B4-BE49-F238E27FC236}">
                  <a16:creationId xmlns:a16="http://schemas.microsoft.com/office/drawing/2014/main" id="{3548B067-9D63-4D21-92EF-CBC9E6338C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465" name="Rectangle 84">
            <a:extLst>
              <a:ext uri="{FF2B5EF4-FFF2-40B4-BE49-F238E27FC236}">
                <a16:creationId xmlns:a16="http://schemas.microsoft.com/office/drawing/2014/main"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9466" name="Rectangle 86">
            <a:extLst>
              <a:ext uri="{FF2B5EF4-FFF2-40B4-BE49-F238E27FC236}">
                <a16:creationId xmlns:a16="http://schemas.microsoft.com/office/drawing/2014/main"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467" name="Straight Connector 88">
            <a:extLst>
              <a:ext uri="{FF2B5EF4-FFF2-40B4-BE49-F238E27FC236}">
                <a16:creationId xmlns:a16="http://schemas.microsoft.com/office/drawing/2014/main"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9468" name="Straight Connector 90">
            <a:extLst>
              <a:ext uri="{FF2B5EF4-FFF2-40B4-BE49-F238E27FC236}">
                <a16:creationId xmlns:a16="http://schemas.microsoft.com/office/drawing/2014/main"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946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47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471" name="Isosceles Triangle 96">
            <a:extLst>
              <a:ext uri="{FF2B5EF4-FFF2-40B4-BE49-F238E27FC236}">
                <a16:creationId xmlns:a16="http://schemas.microsoft.com/office/drawing/2014/main"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47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473" name="Isosceles Triangle 100">
            <a:extLst>
              <a:ext uri="{FF2B5EF4-FFF2-40B4-BE49-F238E27FC236}">
                <a16:creationId xmlns:a16="http://schemas.microsoft.com/office/drawing/2014/main"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 name="Freeform: Shape 102">
            <a:extLst>
              <a:ext uri="{FF2B5EF4-FFF2-40B4-BE49-F238E27FC236}">
                <a16:creationId xmlns:a16="http://schemas.microsoft.com/office/drawing/2014/main" id="{A5EC319D-0FEA-4B95-A3EA-01E35672C9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0" name="Graphic 69" descr="Caterpillar">
            <a:extLst>
              <a:ext uri="{FF2B5EF4-FFF2-40B4-BE49-F238E27FC236}">
                <a16:creationId xmlns:a16="http://schemas.microsoft.com/office/drawing/2014/main" id="{C1B74748-3C2F-4F16-9EC7-E8C6FA69FC2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57251" y="1545062"/>
            <a:ext cx="3856774" cy="3856774"/>
          </a:xfrm>
          <a:prstGeom prst="rect">
            <a:avLst/>
          </a:prstGeom>
        </p:spPr>
      </p:pic>
      <p:sp>
        <p:nvSpPr>
          <p:cNvPr id="19458" name="TextBox 1">
            <a:extLst>
              <a:ext uri="{FF2B5EF4-FFF2-40B4-BE49-F238E27FC236}">
                <a16:creationId xmlns:a16="http://schemas.microsoft.com/office/drawing/2014/main" id="{F443EAA3-92A3-434D-B5D8-4EBBFC5E8B6C}"/>
              </a:ext>
            </a:extLst>
          </p:cNvPr>
          <p:cNvSpPr txBox="1">
            <a:spLocks noChangeArrowheads="1"/>
          </p:cNvSpPr>
          <p:nvPr/>
        </p:nvSpPr>
        <p:spPr bwMode="auto">
          <a:xfrm>
            <a:off x="6961791" y="106828"/>
            <a:ext cx="4512988" cy="33179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t">
            <a:no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lnSpc>
                <a:spcPct val="90000"/>
              </a:lnSpc>
              <a:spcBef>
                <a:spcPts val="1000"/>
              </a:spcBef>
              <a:spcAft>
                <a:spcPts val="0"/>
              </a:spcAft>
              <a:buClr>
                <a:schemeClr val="accent1"/>
              </a:buClr>
              <a:buSzPct val="80000"/>
              <a:buFont typeface="Wingdings 3" charset="2"/>
              <a:buChar char=""/>
            </a:pPr>
            <a:r>
              <a:rPr lang="en-US" altLang="en-US" dirty="0">
                <a:solidFill>
                  <a:srgbClr val="FFFFFF"/>
                </a:solidFill>
                <a:latin typeface="+mn-lt"/>
              </a:rPr>
              <a:t>Adopting IPM reduces exposure to both pests and pesticides. Two health concerns faced throughout the country by children and adults are:</a:t>
            </a:r>
          </a:p>
          <a:p>
            <a:pPr eaLnBrk="1" hangingPunct="1">
              <a:lnSpc>
                <a:spcPct val="90000"/>
              </a:lnSpc>
              <a:spcBef>
                <a:spcPts val="1000"/>
              </a:spcBef>
              <a:spcAft>
                <a:spcPts val="0"/>
              </a:spcAft>
              <a:buClr>
                <a:schemeClr val="accent1"/>
              </a:buClr>
              <a:buSzPct val="80000"/>
              <a:buFont typeface="Wingdings 3" charset="2"/>
              <a:buChar char=""/>
            </a:pPr>
            <a:r>
              <a:rPr lang="en-US" altLang="en-US" dirty="0">
                <a:solidFill>
                  <a:srgbClr val="FFFFFF"/>
                </a:solidFill>
                <a:latin typeface="+mn-lt"/>
              </a:rPr>
              <a:t>Allergies.</a:t>
            </a:r>
          </a:p>
          <a:p>
            <a:pPr eaLnBrk="1" hangingPunct="1">
              <a:lnSpc>
                <a:spcPct val="90000"/>
              </a:lnSpc>
              <a:spcBef>
                <a:spcPts val="1000"/>
              </a:spcBef>
              <a:spcAft>
                <a:spcPts val="0"/>
              </a:spcAft>
              <a:buClr>
                <a:schemeClr val="accent1"/>
              </a:buClr>
              <a:buSzPct val="80000"/>
              <a:buFont typeface="Wingdings 3" charset="2"/>
              <a:buChar char=""/>
            </a:pPr>
            <a:r>
              <a:rPr lang="en-US" altLang="en-US" dirty="0">
                <a:solidFill>
                  <a:srgbClr val="FFFFFF"/>
                </a:solidFill>
                <a:latin typeface="+mn-lt"/>
              </a:rPr>
              <a:t>Asthma.</a:t>
            </a:r>
          </a:p>
          <a:p>
            <a:pPr eaLnBrk="1" hangingPunct="1">
              <a:lnSpc>
                <a:spcPct val="90000"/>
              </a:lnSpc>
              <a:spcBef>
                <a:spcPts val="1000"/>
              </a:spcBef>
              <a:spcAft>
                <a:spcPts val="0"/>
              </a:spcAft>
              <a:buClr>
                <a:schemeClr val="accent1"/>
              </a:buClr>
              <a:buSzPct val="80000"/>
              <a:buFont typeface="Wingdings 3" charset="2"/>
              <a:buChar char=""/>
            </a:pPr>
            <a:r>
              <a:rPr lang="en-US" altLang="en-US" dirty="0">
                <a:solidFill>
                  <a:srgbClr val="FFFFFF"/>
                </a:solidFill>
                <a:latin typeface="+mn-lt"/>
              </a:rPr>
              <a:t>Rodents, cockroaches, and dust mites are often present in buildings and can cause or inflame serious allergic reactions and asthma attacks. Studies in New York City</a:t>
            </a:r>
          </a:p>
          <a:p>
            <a:pPr eaLnBrk="1" hangingPunct="1">
              <a:lnSpc>
                <a:spcPct val="90000"/>
              </a:lnSpc>
              <a:spcBef>
                <a:spcPts val="1000"/>
              </a:spcBef>
              <a:spcAft>
                <a:spcPts val="0"/>
              </a:spcAft>
              <a:buClr>
                <a:schemeClr val="accent1"/>
              </a:buClr>
              <a:buSzPct val="80000"/>
              <a:buFont typeface="Wingdings 3" charset="2"/>
              <a:buChar char=""/>
            </a:pPr>
            <a:r>
              <a:rPr lang="en-US" altLang="en-US" dirty="0">
                <a:solidFill>
                  <a:srgbClr val="FFFFFF"/>
                </a:solidFill>
                <a:latin typeface="+mn-lt"/>
              </a:rPr>
              <a:t>Revealed a significant association between the prevalence of asthma among children and adults, and the incidence of pests, allergens (high cockroach and mouse allergen levels) and pesticides found in public housing; and</a:t>
            </a:r>
          </a:p>
          <a:p>
            <a:pPr eaLnBrk="1" hangingPunct="1">
              <a:lnSpc>
                <a:spcPct val="90000"/>
              </a:lnSpc>
              <a:spcBef>
                <a:spcPts val="1000"/>
              </a:spcBef>
              <a:spcAft>
                <a:spcPts val="0"/>
              </a:spcAft>
              <a:buClr>
                <a:schemeClr val="accent1"/>
              </a:buClr>
              <a:buSzPct val="80000"/>
              <a:buFont typeface="Wingdings 3" charset="2"/>
              <a:buChar char=""/>
            </a:pPr>
            <a:r>
              <a:rPr lang="en-US" altLang="en-US" dirty="0">
                <a:solidFill>
                  <a:srgbClr val="FFFFFF"/>
                </a:solidFill>
                <a:latin typeface="+mn-lt"/>
              </a:rPr>
              <a:t>Demonstrated the effectiveness of IPM in controlling these allergens.</a:t>
            </a:r>
          </a:p>
          <a:p>
            <a:pPr eaLnBrk="1" hangingPunct="1">
              <a:lnSpc>
                <a:spcPct val="90000"/>
              </a:lnSpc>
              <a:spcBef>
                <a:spcPts val="1000"/>
              </a:spcBef>
              <a:spcAft>
                <a:spcPts val="0"/>
              </a:spcAft>
              <a:buClr>
                <a:schemeClr val="accent1"/>
              </a:buClr>
              <a:buSzPct val="80000"/>
              <a:buFont typeface="Wingdings 3" charset="2"/>
              <a:buChar char=""/>
            </a:pPr>
            <a:r>
              <a:rPr lang="en-US" altLang="en-US" dirty="0">
                <a:solidFill>
                  <a:srgbClr val="FFFFFF"/>
                </a:solidFill>
                <a:latin typeface="+mn-lt"/>
              </a:rPr>
              <a:t>While pesticides can play a key role in IPM programs, by their very nature most pesticides pose some risk. They are powerful tools for controlling pests but need to be used carefully and judiciously.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484" name="TextBox 1">
            <a:extLst>
              <a:ext uri="{FF2B5EF4-FFF2-40B4-BE49-F238E27FC236}">
                <a16:creationId xmlns:a16="http://schemas.microsoft.com/office/drawing/2014/main" id="{AEDE4087-E76E-4072-8570-C6FFBA41AB57}"/>
              </a:ext>
            </a:extLst>
          </p:cNvPr>
          <p:cNvGraphicFramePr/>
          <p:nvPr>
            <p:extLst>
              <p:ext uri="{D42A27DB-BD31-4B8C-83A1-F6EECF244321}">
                <p14:modId xmlns:p14="http://schemas.microsoft.com/office/powerpoint/2010/main" val="801914041"/>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1508" name="TextBox 1">
            <a:extLst>
              <a:ext uri="{FF2B5EF4-FFF2-40B4-BE49-F238E27FC236}">
                <a16:creationId xmlns:a16="http://schemas.microsoft.com/office/drawing/2014/main" id="{A0170BE4-C773-4826-B60D-CECEB1A4B00E}"/>
              </a:ext>
            </a:extLst>
          </p:cNvPr>
          <p:cNvGraphicFramePr/>
          <p:nvPr>
            <p:extLst>
              <p:ext uri="{D42A27DB-BD31-4B8C-83A1-F6EECF244321}">
                <p14:modId xmlns:p14="http://schemas.microsoft.com/office/powerpoint/2010/main" val="921333041"/>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5" name="Group 134">
            <a:extLst>
              <a:ext uri="{FF2B5EF4-FFF2-40B4-BE49-F238E27FC236}">
                <a16:creationId xmlns:a16="http://schemas.microsoft.com/office/drawing/2014/main" id="{28460BD8-AE3F-4AC9-9D0B-717052AA5D3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6" name="Straight Connector 135">
              <a:extLst>
                <a:ext uri="{FF2B5EF4-FFF2-40B4-BE49-F238E27FC236}">
                  <a16:creationId xmlns:a16="http://schemas.microsoft.com/office/drawing/2014/main" id="{54420CFE-F482-466E-9E1E-C78513C0B85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5331032B-BD21-4BDA-920C-12E35805256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8"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9"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0" name="Isosceles Triangle 139">
              <a:extLst>
                <a:ext uri="{FF2B5EF4-FFF2-40B4-BE49-F238E27FC236}">
                  <a16:creationId xmlns:a16="http://schemas.microsoft.com/office/drawing/2014/main" id="{4FD744C6-4ED8-4BC9-BF68-6BDF701C5D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1"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2"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4" name="Isosceles Triangle 143">
              <a:extLst>
                <a:ext uri="{FF2B5EF4-FFF2-40B4-BE49-F238E27FC236}">
                  <a16:creationId xmlns:a16="http://schemas.microsoft.com/office/drawing/2014/main" id="{8EFDD162-BBBA-4062-8BBF-53DBA109137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5" name="Isosceles Triangle 144">
              <a:extLst>
                <a:ext uri="{FF2B5EF4-FFF2-40B4-BE49-F238E27FC236}">
                  <a16:creationId xmlns:a16="http://schemas.microsoft.com/office/drawing/2014/main" id="{DCFC9E65-3E19-4483-B952-25D29683CA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47" name="Rectangle 146">
            <a:extLst>
              <a:ext uri="{FF2B5EF4-FFF2-40B4-BE49-F238E27FC236}">
                <a16:creationId xmlns:a16="http://schemas.microsoft.com/office/drawing/2014/main" id="{0ADFFC45-3DC9-4433-926F-043E879D9D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9" name="Group 148">
            <a:extLst>
              <a:ext uri="{FF2B5EF4-FFF2-40B4-BE49-F238E27FC236}">
                <a16:creationId xmlns:a16="http://schemas.microsoft.com/office/drawing/2014/main" id="{B5F26A87-0610-435F-AA13-BD658385C9D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150" name="Straight Connector 149">
              <a:extLst>
                <a:ext uri="{FF2B5EF4-FFF2-40B4-BE49-F238E27FC236}">
                  <a16:creationId xmlns:a16="http://schemas.microsoft.com/office/drawing/2014/main" id="{E6321436-5AAD-4FB6-BB0D-316D4540E82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1" name="Straight Connector 150">
              <a:extLst>
                <a:ext uri="{FF2B5EF4-FFF2-40B4-BE49-F238E27FC236}">
                  <a16:creationId xmlns:a16="http://schemas.microsoft.com/office/drawing/2014/main" id="{94B0BD33-3D46-4F43-947A-825DFEF6106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2"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3"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4" name="Isosceles Triangle 153">
              <a:extLst>
                <a:ext uri="{FF2B5EF4-FFF2-40B4-BE49-F238E27FC236}">
                  <a16:creationId xmlns:a16="http://schemas.microsoft.com/office/drawing/2014/main" id="{FF14952D-390F-46CC-B302-73DDD9C416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5"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6" name="Isosceles Triangle 155">
              <a:extLst>
                <a:ext uri="{FF2B5EF4-FFF2-40B4-BE49-F238E27FC236}">
                  <a16:creationId xmlns:a16="http://schemas.microsoft.com/office/drawing/2014/main" id="{8C409231-C942-4808-B529-DAC32A7DB0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530" name="TextBox 1">
            <a:extLst>
              <a:ext uri="{FF2B5EF4-FFF2-40B4-BE49-F238E27FC236}">
                <a16:creationId xmlns:a16="http://schemas.microsoft.com/office/drawing/2014/main" id="{8BCD104E-600C-46B6-88C2-E7C44C44903C}"/>
              </a:ext>
            </a:extLst>
          </p:cNvPr>
          <p:cNvSpPr txBox="1">
            <a:spLocks noChangeArrowheads="1"/>
          </p:cNvSpPr>
          <p:nvPr/>
        </p:nvSpPr>
        <p:spPr bwMode="auto">
          <a:xfrm>
            <a:off x="677335" y="1282701"/>
            <a:ext cx="5096060" cy="4307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algn="r" eaLnBrk="1" hangingPunct="1">
              <a:spcAft>
                <a:spcPts val="600"/>
              </a:spcAft>
            </a:pPr>
            <a:r>
              <a:rPr lang="en-US" altLang="en-US" sz="5400">
                <a:solidFill>
                  <a:schemeClr val="accent1"/>
                </a:solidFill>
                <a:latin typeface="+mj-lt"/>
                <a:ea typeface="+mj-ea"/>
                <a:cs typeface="+mj-cs"/>
              </a:rPr>
              <a:t>Steps for creating an IPM Plan for your Business</a:t>
            </a:r>
          </a:p>
        </p:txBody>
      </p:sp>
      <p:sp>
        <p:nvSpPr>
          <p:cNvPr id="158" name="Freeform: Shape 157">
            <a:extLst>
              <a:ext uri="{FF2B5EF4-FFF2-40B4-BE49-F238E27FC236}">
                <a16:creationId xmlns:a16="http://schemas.microsoft.com/office/drawing/2014/main" id="{69370F01-B8C9-4CE4-824C-92B2792E6E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a:extLst>
              <a:ext uri="{FF2B5EF4-FFF2-40B4-BE49-F238E27FC236}">
                <a16:creationId xmlns:a16="http://schemas.microsoft.com/office/drawing/2014/main" id="{B8B92429-DB5F-47D2-9B38-B02A53E9D260}"/>
              </a:ext>
            </a:extLst>
          </p:cNvPr>
          <p:cNvSpPr>
            <a:spLocks noChangeArrowheads="1"/>
          </p:cNvSpPr>
          <p:nvPr/>
        </p:nvSpPr>
        <p:spPr bwMode="auto">
          <a:xfrm>
            <a:off x="631371" y="620486"/>
            <a:ext cx="8512629" cy="372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dirty="0"/>
              <a:t>STEP 1: </a:t>
            </a:r>
          </a:p>
          <a:p>
            <a:pPr eaLnBrk="1" hangingPunct="1"/>
            <a:endParaRPr lang="en-US" altLang="en-US" sz="2800" dirty="0"/>
          </a:p>
          <a:p>
            <a:pPr marL="285750" indent="-285750" eaLnBrk="1" hangingPunct="1">
              <a:buFont typeface="Arial" panose="020B0604020202020204" pitchFamily="34" charset="0"/>
              <a:buChar char="•"/>
            </a:pPr>
            <a:r>
              <a:rPr lang="en-US" altLang="en-US" dirty="0"/>
              <a:t>Developing an Official IPM Policy Statement The transition from a conventional pesticide program to an IPM program goes beyond simply stating a commitment to support and implement an IPM approach. </a:t>
            </a:r>
          </a:p>
          <a:p>
            <a:pPr eaLnBrk="1" hangingPunct="1"/>
            <a:endParaRPr lang="en-US" altLang="en-US" dirty="0"/>
          </a:p>
          <a:p>
            <a:pPr marL="285750" indent="-285750" eaLnBrk="1" hangingPunct="1">
              <a:buFont typeface="Arial" panose="020B0604020202020204" pitchFamily="34" charset="0"/>
              <a:buChar char="•"/>
            </a:pPr>
            <a:r>
              <a:rPr lang="en-US" altLang="en-US" dirty="0"/>
              <a:t>An official IPM policy statement acts as a guide for the IPM coordinator to use in developing a specific IPM program. This policy statement should state the intent of the leadership and administration of your business to implement an IPM program. It should briefly explain what is expected, the incorporation of existing services into an IPM program, and the education and involvement of your staff.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24" name="Straight Connector 23">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4" name="Rectangle 33">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extBox 1">
            <a:extLst>
              <a:ext uri="{FF2B5EF4-FFF2-40B4-BE49-F238E27FC236}">
                <a16:creationId xmlns:a16="http://schemas.microsoft.com/office/drawing/2014/main" id="{677D0B00-74D6-4C25-9C2C-8730036E7F98}"/>
              </a:ext>
            </a:extLst>
          </p:cNvPr>
          <p:cNvGraphicFramePr/>
          <p:nvPr>
            <p:extLst>
              <p:ext uri="{D42A27DB-BD31-4B8C-83A1-F6EECF244321}">
                <p14:modId xmlns:p14="http://schemas.microsoft.com/office/powerpoint/2010/main" val="2341204614"/>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a:extLst>
              <a:ext uri="{FF2B5EF4-FFF2-40B4-BE49-F238E27FC236}">
                <a16:creationId xmlns:a16="http://schemas.microsoft.com/office/drawing/2014/main" id="{42BA4FBA-17F1-463E-B122-4CDB62F62947}"/>
              </a:ext>
            </a:extLst>
          </p:cNvPr>
          <p:cNvSpPr>
            <a:spLocks noChangeArrowheads="1"/>
          </p:cNvSpPr>
          <p:nvPr/>
        </p:nvSpPr>
        <p:spPr bwMode="auto">
          <a:xfrm>
            <a:off x="1225550" y="1309688"/>
            <a:ext cx="791845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dirty="0"/>
              <a:t>STEP 2: </a:t>
            </a:r>
          </a:p>
          <a:p>
            <a:pPr eaLnBrk="1" hangingPunct="1"/>
            <a:endParaRPr lang="en-US" altLang="en-US" sz="2800" dirty="0"/>
          </a:p>
          <a:p>
            <a:pPr eaLnBrk="1" hangingPunct="1"/>
            <a:r>
              <a:rPr lang="en-US" altLang="en-US" dirty="0"/>
              <a:t>Identifying Roles and Responsibilities Communication among those involved in a pest management system is the key to the success an IPM program. When the respective roles of everyone in the IPM program are identified and agreed upon, and when these people communicate with each other, more effective and less expensive protection of the site can be achieved with reduced risk to the environment and its occupants. The IPM program should be incorporated into existing school or day care staff responsibilities. Examples of IPM functions and responsibilities are: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a:extLst>
              <a:ext uri="{FF2B5EF4-FFF2-40B4-BE49-F238E27FC236}">
                <a16:creationId xmlns:a16="http://schemas.microsoft.com/office/drawing/2014/main" id="{8E7634EC-022D-47E8-B8C4-5D199048C69B}"/>
              </a:ext>
            </a:extLst>
          </p:cNvPr>
          <p:cNvSpPr>
            <a:spLocks noChangeArrowheads="1"/>
          </p:cNvSpPr>
          <p:nvPr/>
        </p:nvSpPr>
        <p:spPr bwMode="auto">
          <a:xfrm>
            <a:off x="696913" y="909638"/>
            <a:ext cx="8777287"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a:t>Generally, persons who authorize the pest management program and control expenditures for pest management are those involved in the direct management (or administration) of the facility, the purchasing agent , Environmental Services Depart, or Engineering Department are often key decisionmakers in this process. At this level of pest management decision-making, concerns about costs, liability, time expended, method effectiveness, safety and customer or occupant satisfaction are foremost. These decision-makers also determine if pest management objectives are being met. Management must hold staff, occupants, and contractors accountable for their actions or inaction involving all aspects of pest management. One way this can be done is by monitoring complaints from occupants and/or by observation of the site environment. Decision-makers also must provide the necessary level of financial commitment for any IPM program to succeed. It is important for upper management to communicate their commitment to the IPM program and to support the staff in their efforts to implement all aspects of the IPM Plan.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a:extLst>
              <a:ext uri="{FF2B5EF4-FFF2-40B4-BE49-F238E27FC236}">
                <a16:creationId xmlns:a16="http://schemas.microsoft.com/office/drawing/2014/main" id="{2E050A65-92D6-4442-9CCB-4F3224DAAF76}"/>
              </a:ext>
            </a:extLst>
          </p:cNvPr>
          <p:cNvSpPr>
            <a:spLocks noChangeArrowheads="1"/>
          </p:cNvSpPr>
          <p:nvPr/>
        </p:nvSpPr>
        <p:spPr bwMode="auto">
          <a:xfrm>
            <a:off x="847725" y="1304925"/>
            <a:ext cx="8296275"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t>Maintenance Staff:</a:t>
            </a:r>
          </a:p>
          <a:p>
            <a:pPr eaLnBrk="1" hangingPunct="1"/>
            <a:endParaRPr lang="en-US" altLang="en-US" dirty="0"/>
          </a:p>
          <a:p>
            <a:pPr eaLnBrk="1" hangingPunct="1"/>
            <a:r>
              <a:rPr lang="en-US" altLang="en-US" dirty="0"/>
              <a:t> Proper building maintenance is essential to good pest control. Maintenance staff should be aware of their role in preventing pest infestations and supported in their efforts. Maintenance plays such an important role in the IPM program that a facility may want to consider making the maintenance supervisor the IPM coordinator. Building repairs, sealing, screening, proper landscaping, and preventive maintenance can drastically reduce the number of pests found in a facility and make actions taken against pests more effective. The maintenance staff, at a minimum, needs to be aware of IPM procedures so they can facilitate the IPM process and work successfully with the IPM coordinator to eliminate pest problems.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a:extLst>
              <a:ext uri="{FF2B5EF4-FFF2-40B4-BE49-F238E27FC236}">
                <a16:creationId xmlns:a16="http://schemas.microsoft.com/office/drawing/2014/main" id="{F36F6E65-2C5C-467B-BE89-BB8A4FE23D2F}"/>
              </a:ext>
            </a:extLst>
          </p:cNvPr>
          <p:cNvSpPr>
            <a:spLocks noChangeArrowheads="1"/>
          </p:cNvSpPr>
          <p:nvPr/>
        </p:nvSpPr>
        <p:spPr bwMode="auto">
          <a:xfrm>
            <a:off x="395288" y="1166813"/>
            <a:ext cx="8748712"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t>Food Service Personnel:</a:t>
            </a:r>
          </a:p>
          <a:p>
            <a:pPr eaLnBrk="1" hangingPunct="1"/>
            <a:endParaRPr lang="en-US" altLang="en-US" dirty="0"/>
          </a:p>
          <a:p>
            <a:pPr eaLnBrk="1" hangingPunct="1"/>
            <a:r>
              <a:rPr lang="en-US" altLang="en-US" dirty="0"/>
              <a:t> Most pest infestations in school and day care facilities occur in and around food preparation and storage areas. A commitment to proper sanitation, storage and inspection practices is essential for pest management in food preparation areas. If sanitation procedures are already in place, review them to ensure all elements of IPM have been addressed and incorporated into your IPM plan. An inspection procedure should be written and followed to address issues in an appropriate and timely manner. It is critical that food service personnel report pest sightings immediately.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a:extLst>
              <a:ext uri="{FF2B5EF4-FFF2-40B4-BE49-F238E27FC236}">
                <a16:creationId xmlns:a16="http://schemas.microsoft.com/office/drawing/2014/main" id="{7BE962EE-ACAE-4360-8ED9-E2CFE359668C}"/>
              </a:ext>
            </a:extLst>
          </p:cNvPr>
          <p:cNvSpPr>
            <a:spLocks noChangeArrowheads="1"/>
          </p:cNvSpPr>
          <p:nvPr/>
        </p:nvSpPr>
        <p:spPr bwMode="auto">
          <a:xfrm>
            <a:off x="706438" y="1149350"/>
            <a:ext cx="8437562"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t>STEP 3: Setting Integrated Pest Management Objectives for Sites:</a:t>
            </a:r>
          </a:p>
          <a:p>
            <a:pPr eaLnBrk="1" hangingPunct="1"/>
            <a:endParaRPr lang="en-US" altLang="en-US" dirty="0"/>
          </a:p>
          <a:p>
            <a:pPr eaLnBrk="1" hangingPunct="1"/>
            <a:r>
              <a:rPr lang="en-US" altLang="en-US" dirty="0"/>
              <a:t> Pest management objectives differ between sites; therefore, a site’s objectives and pest tolerance must be considered before establishing action threshold levels. Facilities should outline specific objectives in a pest management plan, such as:</a:t>
            </a:r>
          </a:p>
          <a:p>
            <a:pPr eaLnBrk="1" hangingPunct="1"/>
            <a:r>
              <a:rPr lang="en-US" altLang="en-US" dirty="0"/>
              <a:t> • Prevent interference with the work environment of the employees; </a:t>
            </a:r>
          </a:p>
          <a:p>
            <a:pPr eaLnBrk="1" hangingPunct="1"/>
            <a:r>
              <a:rPr lang="en-US" altLang="en-US" dirty="0"/>
              <a:t> • Preserve the integrity of the building(s). </a:t>
            </a:r>
          </a:p>
          <a:p>
            <a:pPr eaLnBrk="1" hangingPunct="1"/>
            <a:endParaRPr lang="en-US" altLang="en-US" dirty="0"/>
          </a:p>
          <a:p>
            <a:pPr eaLnBrk="1" hangingPunct="1"/>
            <a:r>
              <a:rPr lang="en-US" altLang="en-US" dirty="0"/>
              <a:t>Decisionmakers should ensure that objectives are obtainable and realistic. For instance, a statement such as “remove all pests from buildings” is unrealistic and unattainable. Alternatively, “remove all cardboard boxes following routine shipments” is realistic and attainable.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a:extLst>
              <a:ext uri="{FF2B5EF4-FFF2-40B4-BE49-F238E27FC236}">
                <a16:creationId xmlns:a16="http://schemas.microsoft.com/office/drawing/2014/main" id="{EB2D7FD3-03F1-4598-8308-E3287C0C8E5B}"/>
              </a:ext>
            </a:extLst>
          </p:cNvPr>
          <p:cNvSpPr>
            <a:spLocks noChangeArrowheads="1"/>
          </p:cNvSpPr>
          <p:nvPr/>
        </p:nvSpPr>
        <p:spPr bwMode="auto">
          <a:xfrm>
            <a:off x="631825" y="792163"/>
            <a:ext cx="8512175"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t>STEP 4: </a:t>
            </a:r>
          </a:p>
          <a:p>
            <a:pPr eaLnBrk="1" hangingPunct="1"/>
            <a:endParaRPr lang="en-US" altLang="en-US" dirty="0"/>
          </a:p>
          <a:p>
            <a:pPr eaLnBrk="1" hangingPunct="1"/>
            <a:r>
              <a:rPr lang="en-US" altLang="en-US" dirty="0"/>
              <a:t>Determining Tolerance or Action Thresholds of Pest Activity A tolerance or action threshold is the point at which action is initiated for a given type of pest. It is determined by deciding how many pests can be tolerated and by the danger or public health threat posed by the pest. Action thresholds are set by agreement with the provider and the </a:t>
            </a:r>
            <a:r>
              <a:rPr lang="en-US" altLang="en-US" dirty="0" err="1"/>
              <a:t>facilty</a:t>
            </a:r>
            <a:r>
              <a:rPr lang="en-US" altLang="en-US" dirty="0"/>
              <a:t> management and should reflect the site’s pest management objectives. Remember, the presence of a pest does not necessarily require application of pesticides, but when pest populations exceed action thresholds, some corrective action should be taken. Customized recommendations to achieve specific results are an essential part of an IPM program. Custom recommendations, including an explanation of the benefits, should be based on the evaluation of available data obtained through inspecting, identifying and monitoring. Determining tolerance or action thresholds along with response times is one of the keys to a successful IPM program.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a:extLst>
              <a:ext uri="{FF2B5EF4-FFF2-40B4-BE49-F238E27FC236}">
                <a16:creationId xmlns:a16="http://schemas.microsoft.com/office/drawing/2014/main" id="{34DC62F6-5F23-4C71-B0AD-C1F06C748CBA}"/>
              </a:ext>
            </a:extLst>
          </p:cNvPr>
          <p:cNvSpPr>
            <a:spLocks noChangeArrowheads="1"/>
          </p:cNvSpPr>
          <p:nvPr/>
        </p:nvSpPr>
        <p:spPr bwMode="auto">
          <a:xfrm>
            <a:off x="359229" y="478972"/>
            <a:ext cx="8727621"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t>STEP 5: </a:t>
            </a:r>
          </a:p>
          <a:p>
            <a:pPr eaLnBrk="1" hangingPunct="1"/>
            <a:endParaRPr lang="en-US" altLang="en-US" dirty="0"/>
          </a:p>
          <a:p>
            <a:pPr eaLnBrk="1" hangingPunct="1"/>
            <a:r>
              <a:rPr lang="en-US" altLang="en-US" dirty="0"/>
              <a:t>Determining Response Times Response to pest problems must be timely, consistent, and effective; however, the facility staff must recognize that some pest problems are more serious than others. For example, the control of a pest that threatens the safety of staff should have a higher priority than the mere presence of a single non-threatening insect. Consequently, the facility management and pest control contractor must agree on the response times for pests.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a:extLst>
              <a:ext uri="{FF2B5EF4-FFF2-40B4-BE49-F238E27FC236}">
                <a16:creationId xmlns:a16="http://schemas.microsoft.com/office/drawing/2014/main" id="{499EAF22-4DF8-42D7-9303-330DBF3122D7}"/>
              </a:ext>
            </a:extLst>
          </p:cNvPr>
          <p:cNvSpPr>
            <a:spLocks noChangeArrowheads="1"/>
          </p:cNvSpPr>
          <p:nvPr/>
        </p:nvSpPr>
        <p:spPr bwMode="auto">
          <a:xfrm>
            <a:off x="653143" y="642257"/>
            <a:ext cx="7774895"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t>STEP 6:</a:t>
            </a:r>
          </a:p>
          <a:p>
            <a:pPr eaLnBrk="1" hangingPunct="1"/>
            <a:endParaRPr lang="en-US" altLang="en-US" dirty="0"/>
          </a:p>
          <a:p>
            <a:pPr eaLnBrk="1" hangingPunct="1"/>
            <a:r>
              <a:rPr lang="en-US" altLang="en-US" dirty="0"/>
              <a:t> Developing Outlines for Specific Pests. The IPM program should contain specific outlines as a guide to properly identify and manage specific pests. The outlines contain information on life cycles, breeding habits, favored habitats, conditions conducive to infestation, and treatment strategies for the pest. Furthermore, pest outlines should be from an authoritative source such as a university extension service or public health department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a:extLst>
              <a:ext uri="{FF2B5EF4-FFF2-40B4-BE49-F238E27FC236}">
                <a16:creationId xmlns:a16="http://schemas.microsoft.com/office/drawing/2014/main" id="{3E9B7C76-D5D5-4DF9-8AD8-7AFAADA07760}"/>
              </a:ext>
            </a:extLst>
          </p:cNvPr>
          <p:cNvSpPr>
            <a:spLocks noChangeArrowheads="1"/>
          </p:cNvSpPr>
          <p:nvPr/>
        </p:nvSpPr>
        <p:spPr bwMode="auto">
          <a:xfrm>
            <a:off x="612775" y="357188"/>
            <a:ext cx="8428038"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t>STEP 7: Establishing Periodic Inspection:</a:t>
            </a:r>
          </a:p>
          <a:p>
            <a:pPr eaLnBrk="1" hangingPunct="1"/>
            <a:endParaRPr lang="en-US" altLang="en-US" dirty="0"/>
          </a:p>
          <a:p>
            <a:pPr eaLnBrk="1" hangingPunct="1"/>
            <a:r>
              <a:rPr lang="en-US" altLang="en-US" dirty="0"/>
              <a:t> </a:t>
            </a:r>
            <a:r>
              <a:rPr lang="en-US" altLang="en-US" sz="1600" dirty="0"/>
              <a:t>Monitoring and Reporting System:</a:t>
            </a:r>
          </a:p>
          <a:p>
            <a:pPr eaLnBrk="1" hangingPunct="1"/>
            <a:r>
              <a:rPr lang="en-US" altLang="en-US" sz="1600" dirty="0"/>
              <a:t>Periodic and thorough inspection of key areas combined with the evaluation of staff pest sighting reports are critical to a successful IPM program. All other IPM actions build upon this foundation. A structural pest control technician should do the inspections. This person must: </a:t>
            </a:r>
          </a:p>
          <a:p>
            <a:pPr eaLnBrk="1" hangingPunct="1"/>
            <a:r>
              <a:rPr lang="en-US" altLang="en-US" sz="1600" dirty="0"/>
              <a:t>• identify or obtain an accurate identification of any specimen;</a:t>
            </a:r>
          </a:p>
          <a:p>
            <a:pPr eaLnBrk="1" hangingPunct="1"/>
            <a:r>
              <a:rPr lang="en-US" altLang="en-US" sz="1600" dirty="0"/>
              <a:t> • know the life cycle and habits of pests most likely found at the facility</a:t>
            </a:r>
          </a:p>
          <a:p>
            <a:pPr eaLnBrk="1" hangingPunct="1"/>
            <a:r>
              <a:rPr lang="en-US" altLang="en-US" sz="1600" dirty="0"/>
              <a:t> • know where the signs of pests are most likely to be found in the facility</a:t>
            </a:r>
          </a:p>
          <a:p>
            <a:pPr eaLnBrk="1" hangingPunct="1"/>
            <a:r>
              <a:rPr lang="en-US" altLang="en-US" sz="1600" dirty="0"/>
              <a:t> • be familiar with the many ways pests enter the facility</a:t>
            </a:r>
          </a:p>
          <a:p>
            <a:pPr eaLnBrk="1" hangingPunct="1"/>
            <a:r>
              <a:rPr lang="en-US" altLang="en-US" sz="1600" dirty="0"/>
              <a:t> • have access to all areas of the facility</a:t>
            </a:r>
          </a:p>
          <a:p>
            <a:pPr eaLnBrk="1" hangingPunct="1"/>
            <a:r>
              <a:rPr lang="en-US" altLang="en-US" sz="1600" dirty="0"/>
              <a:t> • talk to the staff person who filed the pest sighting report, evaluate the information, and make a decision on any subsequent action to be taken</a:t>
            </a:r>
          </a:p>
          <a:p>
            <a:pPr eaLnBrk="1" hangingPunct="1"/>
            <a:r>
              <a:rPr lang="en-US" altLang="en-US" sz="1600" dirty="0"/>
              <a:t> • be familiar with pesticide safety procedures and respond to emergency situations as needed</a:t>
            </a:r>
          </a:p>
          <a:p>
            <a:pPr eaLnBrk="1" hangingPunct="1"/>
            <a:r>
              <a:rPr lang="en-US" altLang="en-US" sz="1600" dirty="0"/>
              <a:t>• make written recommendations for upgrading of the facility and for changing procedures to diminish the entry of pests and/or to find harborage areas in the facility; • note and provide corrective actions for potential pest problem and harborage areas including water and food sources</a:t>
            </a:r>
          </a:p>
          <a:p>
            <a:pPr eaLnBrk="1" hangingPunct="1"/>
            <a:r>
              <a:rPr lang="en-US" altLang="en-US" sz="1600" dirty="0"/>
              <a:t> • follow up on the recommendations and/or changes in procedures to confirm that they have been completed</a:t>
            </a:r>
          </a:p>
          <a:p>
            <a:pPr eaLnBrk="1" hangingPunct="1"/>
            <a:r>
              <a:rPr lang="en-US" altLang="en-US" sz="1600" dirty="0"/>
              <a:t> • provide a detailed written report for each month.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a:extLst>
              <a:ext uri="{FF2B5EF4-FFF2-40B4-BE49-F238E27FC236}">
                <a16:creationId xmlns:a16="http://schemas.microsoft.com/office/drawing/2014/main" id="{27632B04-1F30-48BF-A512-BFC5C290D4EA}"/>
              </a:ext>
            </a:extLst>
          </p:cNvPr>
          <p:cNvSpPr>
            <a:spLocks noChangeArrowheads="1"/>
          </p:cNvSpPr>
          <p:nvPr/>
        </p:nvSpPr>
        <p:spPr bwMode="auto">
          <a:xfrm>
            <a:off x="423863" y="1103313"/>
            <a:ext cx="8767762"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marL="285750" indent="-285750" eaLnBrk="1" hangingPunct="1">
              <a:buFont typeface="Arial" panose="020B0604020202020204" pitchFamily="34" charset="0"/>
              <a:buChar char="•"/>
            </a:pPr>
            <a:r>
              <a:rPr lang="en-US" altLang="en-US" dirty="0"/>
              <a:t>Routine inspection and accurate identification of pests are vital steps in IPM to ensure the effectiveness of control methods. </a:t>
            </a:r>
          </a:p>
          <a:p>
            <a:pPr marL="285750" indent="-285750" eaLnBrk="1" hangingPunct="1">
              <a:buFont typeface="Arial" panose="020B0604020202020204" pitchFamily="34" charset="0"/>
              <a:buChar char="•"/>
            </a:pPr>
            <a:r>
              <a:rPr lang="en-US" altLang="en-US" dirty="0"/>
              <a:t>Once a pest has been identified and the source of its activity pinpointed, actions such as habitat modification, primarily exclusion, repair and sanitation, can greatly reduce pest prevalence. </a:t>
            </a:r>
          </a:p>
          <a:p>
            <a:pPr marL="285750" indent="-285750" eaLnBrk="1" hangingPunct="1">
              <a:buFont typeface="Arial" panose="020B0604020202020204" pitchFamily="34" charset="0"/>
              <a:buChar char="•"/>
            </a:pPr>
            <a:r>
              <a:rPr lang="en-US" altLang="en-US" dirty="0"/>
              <a:t>Monitoring includes inspecting areas for pest evidence, entry points, food, water and harborage sites, and estimating pest population levels. This can be achieved using sticky traps, and physically observing pests or evidence of pests such as droppings, nests, or shed skins (exoskeletons). </a:t>
            </a:r>
          </a:p>
          <a:p>
            <a:pPr marL="285750" indent="-285750" eaLnBrk="1" hangingPunct="1">
              <a:buFont typeface="Arial" panose="020B0604020202020204" pitchFamily="34" charset="0"/>
              <a:buChar char="•"/>
            </a:pPr>
            <a:r>
              <a:rPr lang="en-US" altLang="en-US" dirty="0"/>
              <a:t>The information gained through monitoring is evaluated to determine whether the action threshold has been exceeded and what management methods will be employed. </a:t>
            </a:r>
          </a:p>
          <a:p>
            <a:pPr marL="285750" indent="-285750" eaLnBrk="1" hangingPunct="1">
              <a:buFont typeface="Arial" panose="020B0604020202020204" pitchFamily="34" charset="0"/>
              <a:buChar char="•"/>
            </a:pPr>
            <a:r>
              <a:rPr lang="en-US" altLang="en-US" dirty="0"/>
              <a:t>A monitoring program should be outlined in the IPM plan to include who will be performing the monitoring, when and where the monitoring will take place, and how the monitoring will be performed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74"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717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76"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7177"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178" name="TextBox 1">
            <a:extLst>
              <a:ext uri="{FF2B5EF4-FFF2-40B4-BE49-F238E27FC236}">
                <a16:creationId xmlns:a16="http://schemas.microsoft.com/office/drawing/2014/main" id="{0D7EA830-4812-40DD-BB6C-ED93056D3636}"/>
              </a:ext>
            </a:extLst>
          </p:cNvPr>
          <p:cNvGraphicFramePr/>
          <p:nvPr>
            <p:extLst>
              <p:ext uri="{D42A27DB-BD31-4B8C-83A1-F6EECF244321}">
                <p14:modId xmlns:p14="http://schemas.microsoft.com/office/powerpoint/2010/main" val="1920679354"/>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a:extLst>
              <a:ext uri="{FF2B5EF4-FFF2-40B4-BE49-F238E27FC236}">
                <a16:creationId xmlns:a16="http://schemas.microsoft.com/office/drawing/2014/main" id="{97CD97EB-2102-45E0-B5C4-B30584626178}"/>
              </a:ext>
            </a:extLst>
          </p:cNvPr>
          <p:cNvSpPr>
            <a:spLocks noChangeArrowheads="1"/>
          </p:cNvSpPr>
          <p:nvPr/>
        </p:nvSpPr>
        <p:spPr bwMode="auto">
          <a:xfrm>
            <a:off x="685801" y="828675"/>
            <a:ext cx="8364538"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marL="285750" indent="-285750" eaLnBrk="1" hangingPunct="1">
              <a:buFont typeface="Arial" panose="020B0604020202020204" pitchFamily="34" charset="0"/>
              <a:buChar char="•"/>
            </a:pPr>
            <a:r>
              <a:rPr lang="en-US" altLang="en-US" dirty="0"/>
              <a:t>Reporting Staff members also need a way to report pest problems between inspection periods. </a:t>
            </a:r>
          </a:p>
          <a:p>
            <a:pPr marL="285750" indent="-285750" eaLnBrk="1" hangingPunct="1">
              <a:buFont typeface="Arial" panose="020B0604020202020204" pitchFamily="34" charset="0"/>
              <a:buChar char="•"/>
            </a:pPr>
            <a:r>
              <a:rPr lang="en-US" altLang="en-US" dirty="0"/>
              <a:t>A pest reporting procedure should be outlined so that staff members can promptly report pest sightings. </a:t>
            </a:r>
          </a:p>
          <a:p>
            <a:pPr marL="285750" indent="-285750" eaLnBrk="1" hangingPunct="1">
              <a:buFont typeface="Arial" panose="020B0604020202020204" pitchFamily="34" charset="0"/>
              <a:buChar char="•"/>
            </a:pPr>
            <a:r>
              <a:rPr lang="en-US" altLang="en-US" dirty="0"/>
              <a:t>The reporting form should be concise and require specific information so that the staff are not overburdened by a long form and the IPM provider is not inundated with extraneous information. </a:t>
            </a:r>
          </a:p>
          <a:p>
            <a:pPr marL="285750" indent="-285750" eaLnBrk="1" hangingPunct="1">
              <a:buFont typeface="Arial" panose="020B0604020202020204" pitchFamily="34" charset="0"/>
              <a:buChar char="•"/>
            </a:pPr>
            <a:r>
              <a:rPr lang="en-US" altLang="en-US" dirty="0"/>
              <a:t>The pest sighting report form should be filed with the IPM provider for investigation and possible corrective action. Again, if an IPM program is to succeed, response to a pest problem must be timely, consistent, and effective.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a:extLst>
              <a:ext uri="{FF2B5EF4-FFF2-40B4-BE49-F238E27FC236}">
                <a16:creationId xmlns:a16="http://schemas.microsoft.com/office/drawing/2014/main" id="{A8E7C7F0-A8E1-499D-887E-DF6D8C8C5133}"/>
              </a:ext>
            </a:extLst>
          </p:cNvPr>
          <p:cNvSpPr>
            <a:spLocks noChangeArrowheads="1"/>
          </p:cNvSpPr>
          <p:nvPr/>
        </p:nvSpPr>
        <p:spPr bwMode="auto">
          <a:xfrm>
            <a:off x="706438" y="750888"/>
            <a:ext cx="8437562"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t>STEP 8: Following up, Evaluating, and Record Keeping </a:t>
            </a:r>
          </a:p>
          <a:p>
            <a:pPr eaLnBrk="1" hangingPunct="1"/>
            <a:endParaRPr lang="en-US" altLang="en-US" dirty="0"/>
          </a:p>
          <a:p>
            <a:pPr eaLnBrk="1" hangingPunct="1"/>
            <a:r>
              <a:rPr lang="en-US" altLang="en-US" dirty="0"/>
              <a:t>Following up Inspecting and Evaluating to continually update the IPM plan:</a:t>
            </a:r>
          </a:p>
          <a:p>
            <a:pPr eaLnBrk="1" hangingPunct="1"/>
            <a:endParaRPr lang="en-US" altLang="en-US" dirty="0"/>
          </a:p>
          <a:p>
            <a:pPr eaLnBrk="1" hangingPunct="1"/>
            <a:r>
              <a:rPr lang="en-US" altLang="en-US" dirty="0"/>
              <a:t> follow-up inspections must be completed and evaluated. Evaluations must be documented and the plan updated to prevent mistakes or failures from recurring. The IPM plan is a dynamic, constantly changing document and it is the evaluation of IPM procedures that allows the IPM provider to improve the plan. Consequently, all aspects of the facility's pest management program must be periodically reviewed to determine if pest problems are chronic or temporary. If a pest problem occurs repeatedly over a three-month period and several pest management techniques have been tried, the problem may be chronic. For example, mice repeatedly seen in the same area suggests they are entering from a harborage area like a hidden crawlspace. In contrast, temporary or seasonal problems may occur about the same time each year, but usually disappear in a few days.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a:extLst>
              <a:ext uri="{FF2B5EF4-FFF2-40B4-BE49-F238E27FC236}">
                <a16:creationId xmlns:a16="http://schemas.microsoft.com/office/drawing/2014/main" id="{E7CDDE00-E8F1-488D-A9C8-DC5BB5BC71C9}"/>
              </a:ext>
            </a:extLst>
          </p:cNvPr>
          <p:cNvSpPr>
            <a:spLocks noChangeArrowheads="1"/>
          </p:cNvSpPr>
          <p:nvPr/>
        </p:nvSpPr>
        <p:spPr bwMode="auto">
          <a:xfrm>
            <a:off x="546100" y="1644650"/>
            <a:ext cx="8767763"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marL="285750" indent="-285750" eaLnBrk="1" hangingPunct="1">
              <a:buFont typeface="Arial" panose="020B0604020202020204" pitchFamily="34" charset="0"/>
              <a:buChar char="•"/>
            </a:pPr>
            <a:r>
              <a:rPr lang="en-US" altLang="en-US" dirty="0"/>
              <a:t>The IPM program review or evaluation also can be used to determine if previous problems have been eliminated and if new problems are appearing or reappearing. Other changes in the facility's operations can affect the functioning of the IPM program, such as: </a:t>
            </a:r>
          </a:p>
          <a:p>
            <a:pPr eaLnBrk="1" hangingPunct="1"/>
            <a:r>
              <a:rPr lang="en-US" altLang="en-US" dirty="0"/>
              <a:t>• differences in use patterns like the addition of shifts or changing working hours</a:t>
            </a:r>
          </a:p>
          <a:p>
            <a:pPr eaLnBrk="1" hangingPunct="1"/>
            <a:r>
              <a:rPr lang="en-US" altLang="en-US" dirty="0"/>
              <a:t>• nearby excavation and construction causing an invasion of rats or American Cockroaches; </a:t>
            </a:r>
          </a:p>
          <a:p>
            <a:pPr eaLnBrk="1" hangingPunct="1"/>
            <a:r>
              <a:rPr lang="en-US" altLang="en-US" dirty="0"/>
              <a:t>• seasonal invasion of mice from nearby fields following grain harvest; and </a:t>
            </a:r>
          </a:p>
          <a:p>
            <a:pPr eaLnBrk="1" hangingPunct="1"/>
            <a:r>
              <a:rPr lang="en-US" altLang="en-US" dirty="0"/>
              <a:t>• high fly numbers from decaying material deposited by a recent flooding event. It is important that communication between the facility management and the IPM provider remain open in order to avoid misconceptions associated with the IPM program. </a:t>
            </a:r>
          </a:p>
          <a:p>
            <a:pPr marL="285750" indent="-285750" eaLnBrk="1" hangingPunct="1">
              <a:buFont typeface="Arial" panose="020B0604020202020204" pitchFamily="34" charset="0"/>
              <a:buChar char="•"/>
            </a:pPr>
            <a:r>
              <a:rPr lang="en-US" altLang="en-US" dirty="0"/>
              <a:t>The IPM program review or evaluation can open the lines of communication between all parties and outline successes and failures as well as the overall objectives of the program.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a:extLst>
              <a:ext uri="{FF2B5EF4-FFF2-40B4-BE49-F238E27FC236}">
                <a16:creationId xmlns:a16="http://schemas.microsoft.com/office/drawing/2014/main" id="{262CAA01-EC2C-4C16-A1D9-EF754CB29D0E}"/>
              </a:ext>
            </a:extLst>
          </p:cNvPr>
          <p:cNvSpPr>
            <a:spLocks noChangeArrowheads="1"/>
          </p:cNvSpPr>
          <p:nvPr/>
        </p:nvSpPr>
        <p:spPr bwMode="auto">
          <a:xfrm>
            <a:off x="409575" y="847725"/>
            <a:ext cx="8734425"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marL="285750" indent="-285750" eaLnBrk="1" hangingPunct="1">
              <a:buFont typeface="Arial" panose="020B0604020202020204" pitchFamily="34" charset="0"/>
              <a:buChar char="•"/>
            </a:pPr>
            <a:r>
              <a:rPr lang="en-US" altLang="en-US" dirty="0"/>
              <a:t>Record Keeping A successful IPM program relies on accurate record keeping. </a:t>
            </a:r>
          </a:p>
          <a:p>
            <a:pPr marL="285750" indent="-285750" eaLnBrk="1" hangingPunct="1">
              <a:buFont typeface="Arial" panose="020B0604020202020204" pitchFamily="34" charset="0"/>
              <a:buChar char="•"/>
            </a:pPr>
            <a:r>
              <a:rPr lang="en-US" altLang="en-US" dirty="0"/>
              <a:t>It provides the documentation needed for the school to evaluate the results of current IPM practices to 12 determine if pest management objectives have been met or if new objectives need to be established. </a:t>
            </a:r>
          </a:p>
          <a:p>
            <a:pPr marL="285750" indent="-285750" eaLnBrk="1" hangingPunct="1">
              <a:buFont typeface="Arial" panose="020B0604020202020204" pitchFamily="34" charset="0"/>
              <a:buChar char="•"/>
            </a:pPr>
            <a:r>
              <a:rPr lang="en-US" altLang="en-US" dirty="0"/>
              <a:t>Keeping accurate records also leads to better decision making and more efficient procurement. By keeping accurate records, results can be recorded showing actions taken in correlation to pest population reduction.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a:extLst>
              <a:ext uri="{FF2B5EF4-FFF2-40B4-BE49-F238E27FC236}">
                <a16:creationId xmlns:a16="http://schemas.microsoft.com/office/drawing/2014/main" id="{52D910FF-D196-4515-B830-4D0E3198FED0}"/>
              </a:ext>
            </a:extLst>
          </p:cNvPr>
          <p:cNvSpPr>
            <a:spLocks noChangeArrowheads="1"/>
          </p:cNvSpPr>
          <p:nvPr/>
        </p:nvSpPr>
        <p:spPr bwMode="auto">
          <a:xfrm>
            <a:off x="188913" y="1458913"/>
            <a:ext cx="9756775"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a:t>A complete and accurate pest management log should be maintained for each property and kept with the IPM plan. Pesticide application records also should be maintained in order to keep a historical account of pesticides used.</a:t>
            </a:r>
          </a:p>
          <a:p>
            <a:pPr eaLnBrk="1" hangingPunct="1"/>
            <a:r>
              <a:rPr lang="en-US" altLang="en-US"/>
              <a:t>The logbook should contain the following items: </a:t>
            </a:r>
          </a:p>
          <a:p>
            <a:pPr eaLnBrk="1" hangingPunct="1"/>
            <a:r>
              <a:rPr lang="en-US" altLang="en-US"/>
              <a:t>• inspection sheets</a:t>
            </a:r>
          </a:p>
          <a:p>
            <a:pPr eaLnBrk="1" hangingPunct="1"/>
            <a:r>
              <a:rPr lang="en-US" altLang="en-US"/>
              <a:t> • pest surveillance sheets that record the type and number of pests or other indicators of pest population levels revealed by the monitoring program for the site. Examples include: date, number, location, and rodent species trapped or removed, as well as date, number and location of rat burrows observed</a:t>
            </a:r>
          </a:p>
          <a:p>
            <a:pPr eaLnBrk="1" hangingPunct="1"/>
            <a:r>
              <a:rPr lang="en-US" altLang="en-US"/>
              <a:t> • pest sighting forms and action taken</a:t>
            </a:r>
          </a:p>
          <a:p>
            <a:pPr eaLnBrk="1" hangingPunct="1"/>
            <a:r>
              <a:rPr lang="en-US" altLang="en-US"/>
              <a:t> • a diagram noting the location of pest activity including locations of all traps, trapping devices and bait stations in or around the site</a:t>
            </a:r>
          </a:p>
          <a:p>
            <a:pPr eaLnBrk="1" hangingPunct="1"/>
            <a:r>
              <a:rPr lang="en-US" altLang="en-US"/>
              <a:t>• a copy of the current EPA-registered label and current Material Safety Data Sheet (MSDS) for each pesticide product used, where they were used, and the amount used.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2AB637CE-2677-41A2-88AA-6082820432BD}"/>
              </a:ext>
            </a:extLst>
          </p:cNvPr>
          <p:cNvSpPr>
            <a:spLocks noChangeArrowheads="1"/>
          </p:cNvSpPr>
          <p:nvPr/>
        </p:nvSpPr>
        <p:spPr bwMode="auto">
          <a:xfrm>
            <a:off x="555625" y="1166813"/>
            <a:ext cx="858837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000" b="1" i="1"/>
              <a:t>Cooperation is Key!</a:t>
            </a:r>
          </a:p>
          <a:p>
            <a:pPr eaLnBrk="1" hangingPunct="1"/>
            <a:endParaRPr lang="en-US" altLang="en-US"/>
          </a:p>
          <a:p>
            <a:pPr eaLnBrk="1" hangingPunct="1"/>
            <a:r>
              <a:rPr lang="en-US" altLang="en-US"/>
              <a:t>As stated previously, an efficient IPM program starts with the support of all levels of management and staff and incorporates the facility activities related to pest management, such as preventive maintenance, janitorial practices, landscaping, and occupant/staff training. Other procedures should be reviewed for compatibility with the IPM program and, in some instances, be incorporated into the IPM plan. The IPM plan should contain a diagram of the facility so accurate records of pest activity, monitoring devices, and corrective action procedures can be accurately documented. A diagram also will ensure that no areas go unnoticed and can point out key pest entry points such as gaps around utility lines and under doors, cracks and holes in the structure, and unscreened vents, windows and doors.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0964" name="TextBox 1">
            <a:extLst>
              <a:ext uri="{FF2B5EF4-FFF2-40B4-BE49-F238E27FC236}">
                <a16:creationId xmlns:a16="http://schemas.microsoft.com/office/drawing/2014/main" id="{6361D29F-74EB-41ED-A55D-178D2367C3E6}"/>
              </a:ext>
            </a:extLst>
          </p:cNvPr>
          <p:cNvGraphicFramePr/>
          <p:nvPr>
            <p:extLst>
              <p:ext uri="{D42A27DB-BD31-4B8C-83A1-F6EECF244321}">
                <p14:modId xmlns:p14="http://schemas.microsoft.com/office/powerpoint/2010/main" val="2656065702"/>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a:extLst>
              <a:ext uri="{FF2B5EF4-FFF2-40B4-BE49-F238E27FC236}">
                <a16:creationId xmlns:a16="http://schemas.microsoft.com/office/drawing/2014/main" id="{D48C91F0-B9DD-495B-888C-BFAFEDD01798}"/>
              </a:ext>
            </a:extLst>
          </p:cNvPr>
          <p:cNvSpPr>
            <a:spLocks noChangeArrowheads="1"/>
          </p:cNvSpPr>
          <p:nvPr/>
        </p:nvSpPr>
        <p:spPr bwMode="auto">
          <a:xfrm>
            <a:off x="107950" y="252413"/>
            <a:ext cx="3990975" cy="254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26960" rIns="0" bIns="63480" anchor="ct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defTabSz="914400"/>
            <a:r>
              <a:rPr lang="en-US" altLang="en-US" sz="2400">
                <a:solidFill>
                  <a:srgbClr val="0A651A"/>
                </a:solidFill>
                <a:latin typeface="inherit"/>
              </a:rPr>
              <a:t>Personal Protective Equipment</a:t>
            </a:r>
          </a:p>
          <a:p>
            <a:pPr defTabSz="914400"/>
            <a:r>
              <a:rPr lang="en-US" altLang="en-US" sz="1100">
                <a:solidFill>
                  <a:srgbClr val="6B6B6B"/>
                </a:solidFill>
                <a:latin typeface="Helvetica Neue"/>
              </a:rPr>
              <a:t>  </a:t>
            </a:r>
            <a:r>
              <a:rPr lang="en-US" altLang="en-US" sz="11800">
                <a:solidFill>
                  <a:srgbClr val="6B6B6B"/>
                </a:solidFill>
                <a:latin typeface="Helvetica Neue"/>
              </a:rPr>
              <a:t> </a:t>
            </a:r>
            <a:r>
              <a:rPr lang="en-US" altLang="en-US" sz="1100">
                <a:solidFill>
                  <a:srgbClr val="6B6B6B"/>
                </a:solidFill>
                <a:latin typeface="Helvetica Neue"/>
              </a:rPr>
              <a:t>                                             </a:t>
            </a:r>
          </a:p>
          <a:p>
            <a:pPr defTabSz="914400"/>
            <a:endParaRPr lang="en-US" altLang="en-US" sz="1100">
              <a:solidFill>
                <a:srgbClr val="6B6B6B"/>
              </a:solidFill>
              <a:latin typeface="Helvetica Neue"/>
            </a:endParaRPr>
          </a:p>
        </p:txBody>
      </p:sp>
      <p:pic>
        <p:nvPicPr>
          <p:cNvPr id="41987" name="Picture 2" descr="protective gloves">
            <a:extLst>
              <a:ext uri="{FF2B5EF4-FFF2-40B4-BE49-F238E27FC236}">
                <a16:creationId xmlns:a16="http://schemas.microsoft.com/office/drawing/2014/main" id="{BDD182AF-F995-439B-BAFA-64D5C3D812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050" y="758825"/>
            <a:ext cx="1771650" cy="435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Rectangle 2">
            <a:extLst>
              <a:ext uri="{FF2B5EF4-FFF2-40B4-BE49-F238E27FC236}">
                <a16:creationId xmlns:a16="http://schemas.microsoft.com/office/drawing/2014/main" id="{1D03D031-6D19-4BD6-8D8C-57ECD74E18E7}"/>
              </a:ext>
            </a:extLst>
          </p:cNvPr>
          <p:cNvSpPr>
            <a:spLocks noChangeArrowheads="1"/>
          </p:cNvSpPr>
          <p:nvPr/>
        </p:nvSpPr>
        <p:spPr bwMode="auto">
          <a:xfrm>
            <a:off x="2309813" y="2319338"/>
            <a:ext cx="6834187"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a:solidFill>
                  <a:srgbClr val="6B6B6B"/>
                </a:solidFill>
                <a:latin typeface="Helvetica Neue"/>
              </a:rPr>
              <a:t>Pesticides can cause hazards to the health and safety of humans. Much of the hazard depends on the chemical makeup and formulation, its path into the body, the amount that enters the body, and the length of exposure. Wearing Personal Protective Equipment, or “PPE”, can greatly reduce the potential for dermal, inhalation, eye, and oral exposure, and thereby significantly reduce the chances of a pesticide poisoning.</a:t>
            </a:r>
            <a:endParaRPr lang="en-US"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a:extLst>
              <a:ext uri="{FF2B5EF4-FFF2-40B4-BE49-F238E27FC236}">
                <a16:creationId xmlns:a16="http://schemas.microsoft.com/office/drawing/2014/main" id="{C438A416-73E5-4B7C-93BC-8CAD446A3A76}"/>
              </a:ext>
            </a:extLst>
          </p:cNvPr>
          <p:cNvSpPr>
            <a:spLocks noChangeArrowheads="1"/>
          </p:cNvSpPr>
          <p:nvPr/>
        </p:nvSpPr>
        <p:spPr bwMode="auto">
          <a:xfrm>
            <a:off x="820738" y="1074738"/>
            <a:ext cx="8323262"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dirty="0">
                <a:latin typeface="Helvetica Neue"/>
              </a:rPr>
              <a:t>“</a:t>
            </a:r>
            <a:r>
              <a:rPr lang="en-US" altLang="en-US" sz="2800" b="1" dirty="0">
                <a:latin typeface="Helvetica Neue"/>
              </a:rPr>
              <a:t>PPE” </a:t>
            </a:r>
            <a:r>
              <a:rPr lang="en-US" altLang="en-US" dirty="0">
                <a:solidFill>
                  <a:srgbClr val="6B6B6B"/>
                </a:solidFill>
                <a:latin typeface="Helvetica Neue"/>
              </a:rPr>
              <a:t>refers to clothing and devices worn to protect the human body from contact with pesticides or pesticide residues. PPE includes such items as protective suits, footwear, gloves, aprons, respirators, eyewear, and headgear. When purchasing and prior to using a pesticide product, it is essential that you read </a:t>
            </a:r>
            <a:r>
              <a:rPr lang="en-US" altLang="en-US" b="1" i="1" dirty="0">
                <a:solidFill>
                  <a:srgbClr val="6B6B6B"/>
                </a:solidFill>
                <a:latin typeface="Helvetica Neue"/>
              </a:rPr>
              <a:t>and understand</a:t>
            </a:r>
            <a:r>
              <a:rPr lang="en-US" altLang="en-US" dirty="0">
                <a:solidFill>
                  <a:srgbClr val="6B6B6B"/>
                </a:solidFill>
                <a:latin typeface="Helvetica Neue"/>
              </a:rPr>
              <a:t> all portions of the pesticide product label.  You are legally obligated to follow the instructions and requirements on the label.  The label is the law, AND it contains vital information about the use, safety and handling of the product.  Carefully review the signal word, precautionary statements, personal protective equipment requirements, entry restriction statements, emergency first aid measures, and directions for use – they are included to protect you, others, and the environment.</a:t>
            </a:r>
          </a:p>
          <a:p>
            <a:pPr eaLnBrk="1" hangingPunct="1"/>
            <a:endParaRPr lang="en-US"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a:extLst>
              <a:ext uri="{FF2B5EF4-FFF2-40B4-BE49-F238E27FC236}">
                <a16:creationId xmlns:a16="http://schemas.microsoft.com/office/drawing/2014/main" id="{CEE79449-5F15-49ED-9CAC-E6E1CDB53C0E}"/>
              </a:ext>
            </a:extLst>
          </p:cNvPr>
          <p:cNvSpPr>
            <a:spLocks noChangeArrowheads="1"/>
          </p:cNvSpPr>
          <p:nvPr/>
        </p:nvSpPr>
        <p:spPr bwMode="auto">
          <a:xfrm>
            <a:off x="1084263" y="2551113"/>
            <a:ext cx="8059737"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a:solidFill>
                  <a:srgbClr val="6B6B6B"/>
                </a:solidFill>
                <a:latin typeface="Helvetica Neue"/>
              </a:rPr>
              <a:t>Different pesticide products require different personal protective equipment. Remember that any product that contains a pesticide – including baits, aerosols, fertilizers, seed, “natural” products, etc. – must be handled using the required PPE, in the correct way. In addition, there are basic PPE principles and practices that must be understood to protect the health and safety of everyone involved in handling a pesticide.</a:t>
            </a: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196" name="TextBox 1">
            <a:extLst>
              <a:ext uri="{FF2B5EF4-FFF2-40B4-BE49-F238E27FC236}">
                <a16:creationId xmlns:a16="http://schemas.microsoft.com/office/drawing/2014/main" id="{FBAB1398-3C3E-4698-9D98-AD1A546BB71A}"/>
              </a:ext>
            </a:extLst>
          </p:cNvPr>
          <p:cNvGraphicFramePr/>
          <p:nvPr>
            <p:extLst>
              <p:ext uri="{D42A27DB-BD31-4B8C-83A1-F6EECF244321}">
                <p14:modId xmlns:p14="http://schemas.microsoft.com/office/powerpoint/2010/main" val="2001527613"/>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a:extLst>
              <a:ext uri="{FF2B5EF4-FFF2-40B4-BE49-F238E27FC236}">
                <a16:creationId xmlns:a16="http://schemas.microsoft.com/office/drawing/2014/main" id="{5EA1B3ED-1787-4134-AD8D-6019C9C246B1}"/>
              </a:ext>
            </a:extLst>
          </p:cNvPr>
          <p:cNvSpPr>
            <a:spLocks noChangeArrowheads="1"/>
          </p:cNvSpPr>
          <p:nvPr/>
        </p:nvSpPr>
        <p:spPr bwMode="auto">
          <a:xfrm>
            <a:off x="641350" y="1997075"/>
            <a:ext cx="8502650"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latin typeface="Helvetica Neue"/>
              </a:rPr>
              <a:t>What to Consider When Selecting Different Types of Personal Protective Equipment</a:t>
            </a:r>
          </a:p>
          <a:p>
            <a:pPr eaLnBrk="1" hangingPunct="1"/>
            <a:r>
              <a:rPr lang="en-US" altLang="en-US" dirty="0">
                <a:solidFill>
                  <a:srgbClr val="6B6B6B"/>
                </a:solidFill>
                <a:latin typeface="Helvetica Neue"/>
              </a:rPr>
              <a:t>Correct selection of PPE is the first critical step. Follow the </a:t>
            </a:r>
            <a:r>
              <a:rPr lang="en-US" altLang="en-US" i="1" dirty="0">
                <a:solidFill>
                  <a:srgbClr val="6B6B6B"/>
                </a:solidFill>
                <a:latin typeface="Helvetica Neue"/>
              </a:rPr>
              <a:t>pesticide product label</a:t>
            </a:r>
            <a:r>
              <a:rPr lang="en-US" altLang="en-US" dirty="0">
                <a:solidFill>
                  <a:srgbClr val="6B6B6B"/>
                </a:solidFill>
                <a:latin typeface="Helvetica Neue"/>
              </a:rPr>
              <a:t> carefully when certain types of gloves, respirators, and/or other PPE are specified. For example, a specific type of glove material may be highly chemical-resistant to some pesticide products but not others. A respirator suitable for one task may not be suitable for another. A “water-resistant” material is different than a “chemical-resistant” material.</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a:extLst>
              <a:ext uri="{FF2B5EF4-FFF2-40B4-BE49-F238E27FC236}">
                <a16:creationId xmlns:a16="http://schemas.microsoft.com/office/drawing/2014/main" id="{7F9BFCF2-F197-4ECE-A2DC-502815B5CB6B}"/>
              </a:ext>
            </a:extLst>
          </p:cNvPr>
          <p:cNvSpPr>
            <a:spLocks noChangeArrowheads="1"/>
          </p:cNvSpPr>
          <p:nvPr/>
        </p:nvSpPr>
        <p:spPr bwMode="auto">
          <a:xfrm>
            <a:off x="942975" y="2252663"/>
            <a:ext cx="8313738"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dirty="0">
                <a:solidFill>
                  <a:srgbClr val="6B6B6B"/>
                </a:solidFill>
                <a:latin typeface="Helvetica Neue"/>
              </a:rPr>
              <a:t>“</a:t>
            </a:r>
            <a:r>
              <a:rPr lang="en-US" altLang="en-US" b="1" dirty="0">
                <a:solidFill>
                  <a:srgbClr val="6B6B6B"/>
                </a:solidFill>
                <a:latin typeface="Helvetica Neue"/>
              </a:rPr>
              <a:t>Chemical-resistant” PPE </a:t>
            </a:r>
            <a:r>
              <a:rPr lang="en-US" altLang="en-US" dirty="0">
                <a:solidFill>
                  <a:srgbClr val="6B6B6B"/>
                </a:solidFill>
                <a:latin typeface="Helvetica Neue"/>
              </a:rPr>
              <a:t>is “material that allows no measurable movement of the pesticide being used through the material during use.” </a:t>
            </a:r>
            <a:r>
              <a:rPr lang="en-US" altLang="en-US" b="1" i="1" dirty="0">
                <a:solidFill>
                  <a:srgbClr val="6B6B6B"/>
                </a:solidFill>
                <a:latin typeface="Helvetica Neue"/>
              </a:rPr>
              <a:t>However, “chemical-resistant” aprons, coveralls, eye protection, footwear, gloves, and headgear are not equally resistant to all pesticides, under all conditions, and for the same length of time</a:t>
            </a:r>
            <a:r>
              <a:rPr lang="en-US" altLang="en-US" dirty="0">
                <a:solidFill>
                  <a:srgbClr val="6B6B6B"/>
                </a:solidFill>
                <a:latin typeface="Helvetica Neue"/>
              </a:rPr>
              <a:t>.</a:t>
            </a:r>
            <a:endParaRPr lang="en-US"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a:extLst>
              <a:ext uri="{FF2B5EF4-FFF2-40B4-BE49-F238E27FC236}">
                <a16:creationId xmlns:a16="http://schemas.microsoft.com/office/drawing/2014/main" id="{FFDE2A9A-359B-456F-B0CB-B1E99D31F5CB}"/>
              </a:ext>
            </a:extLst>
          </p:cNvPr>
          <p:cNvSpPr>
            <a:spLocks noChangeArrowheads="1"/>
          </p:cNvSpPr>
          <p:nvPr/>
        </p:nvSpPr>
        <p:spPr bwMode="auto">
          <a:xfrm>
            <a:off x="528638" y="1423988"/>
            <a:ext cx="86153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a:solidFill>
                  <a:srgbClr val="6B6B6B"/>
                </a:solidFill>
                <a:latin typeface="Helvetica Neue"/>
              </a:rPr>
              <a:t>Read the </a:t>
            </a:r>
            <a:r>
              <a:rPr lang="en-US" altLang="en-US" b="1" i="1">
                <a:solidFill>
                  <a:srgbClr val="6B6B6B"/>
                </a:solidFill>
                <a:latin typeface="Helvetica Neue"/>
              </a:rPr>
              <a:t>PPE user instructions</a:t>
            </a:r>
            <a:r>
              <a:rPr lang="en-US" altLang="en-US">
                <a:solidFill>
                  <a:srgbClr val="6B6B6B"/>
                </a:solidFill>
                <a:latin typeface="Helvetica Neue"/>
              </a:rPr>
              <a:t> carefully to ensure that the PPE meets the specifications on the particular pesticide product label. If in doubt about what PPE to use, call the pesticide product manufacturer, the PPE manufacturer, your county agent, or your state’s pesticide safety education program. Pesticide labels, PPE instructions, and safety equipment catalogs contain phone numbers, and PPE manufacturer websites often contain detailed information on their products.</a:t>
            </a:r>
          </a:p>
          <a:p>
            <a:pPr eaLnBrk="1" hangingPunct="1"/>
            <a:r>
              <a:rPr lang="en-US" altLang="en-US">
                <a:solidFill>
                  <a:srgbClr val="6B6B6B"/>
                </a:solidFill>
                <a:latin typeface="Helvetica Neue"/>
              </a:rPr>
              <a:t>More is not necessarily better in the case of PPE – select the PPE required by the label.</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a:extLst>
              <a:ext uri="{FF2B5EF4-FFF2-40B4-BE49-F238E27FC236}">
                <a16:creationId xmlns:a16="http://schemas.microsoft.com/office/drawing/2014/main" id="{9C49A94B-6207-4BC3-A7CE-8D1E48DD148E}"/>
              </a:ext>
            </a:extLst>
          </p:cNvPr>
          <p:cNvSpPr>
            <a:spLocks noChangeArrowheads="1"/>
          </p:cNvSpPr>
          <p:nvPr/>
        </p:nvSpPr>
        <p:spPr bwMode="auto">
          <a:xfrm>
            <a:off x="847725" y="1444625"/>
            <a:ext cx="8296275"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latin typeface="Helvetica Neue"/>
              </a:rPr>
              <a:t>Make Sure PPE is Working Properly</a:t>
            </a:r>
          </a:p>
          <a:p>
            <a:pPr eaLnBrk="1" hangingPunct="1"/>
            <a:r>
              <a:rPr lang="en-US" altLang="en-US" dirty="0">
                <a:solidFill>
                  <a:srgbClr val="6B6B6B"/>
                </a:solidFill>
                <a:latin typeface="Helvetica Neue"/>
              </a:rPr>
              <a:t>It is very important to select the correct PPE. </a:t>
            </a:r>
            <a:r>
              <a:rPr lang="en-US" altLang="en-US" b="1" i="1" dirty="0">
                <a:solidFill>
                  <a:srgbClr val="6B6B6B"/>
                </a:solidFill>
                <a:latin typeface="Helvetica Neue"/>
              </a:rPr>
              <a:t>Just as important</a:t>
            </a:r>
            <a:r>
              <a:rPr lang="en-US" altLang="en-US" dirty="0">
                <a:solidFill>
                  <a:srgbClr val="6B6B6B"/>
                </a:solidFill>
                <a:latin typeface="Helvetica Neue"/>
              </a:rPr>
              <a:t>, the PPE must be working correctly every time you use it, either alone or in combination with other PPE. When several pieces of PPE are used together, they must not interfere with each other. For example, protective goggles must not interfere with the operation of a respirator.</a:t>
            </a:r>
          </a:p>
          <a:p>
            <a:pPr eaLnBrk="1" hangingPunct="1"/>
            <a:r>
              <a:rPr lang="en-US" altLang="en-US" dirty="0">
                <a:solidFill>
                  <a:srgbClr val="6B6B6B"/>
                </a:solidFill>
                <a:latin typeface="Helvetica Neue"/>
              </a:rPr>
              <a:t>Read the PPE user instructions carefully before every use, and seek assistance if needed.</a:t>
            </a:r>
          </a:p>
          <a:p>
            <a:pPr eaLnBrk="1" hangingPunct="1"/>
            <a:r>
              <a:rPr lang="en-US" altLang="en-US" dirty="0">
                <a:solidFill>
                  <a:srgbClr val="6B6B6B"/>
                </a:solidFill>
                <a:latin typeface="Helvetica Neue"/>
              </a:rPr>
              <a:t>Before and after every use, check for any type of deterioration of or damage to all the components, seams, etc. of the specific reusable PPE and, if necessary, dispose of properly.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a:extLst>
              <a:ext uri="{FF2B5EF4-FFF2-40B4-BE49-F238E27FC236}">
                <a16:creationId xmlns:a16="http://schemas.microsoft.com/office/drawing/2014/main" id="{A946D8FB-83C9-477B-BE7B-09AAAE77513A}"/>
              </a:ext>
            </a:extLst>
          </p:cNvPr>
          <p:cNvSpPr>
            <a:spLocks noChangeArrowheads="1"/>
          </p:cNvSpPr>
          <p:nvPr/>
        </p:nvSpPr>
        <p:spPr bwMode="auto">
          <a:xfrm>
            <a:off x="323850" y="561975"/>
            <a:ext cx="8913813"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latin typeface="Helvetica Neue"/>
              </a:rPr>
              <a:t>Aprons</a:t>
            </a:r>
            <a:r>
              <a:rPr lang="en-US" altLang="en-US" sz="2800" dirty="0">
                <a:solidFill>
                  <a:srgbClr val="6B6B6B"/>
                </a:solidFill>
                <a:latin typeface="Helvetica Neue"/>
              </a:rPr>
              <a:t>, </a:t>
            </a:r>
            <a:r>
              <a:rPr lang="en-US" altLang="en-US" dirty="0">
                <a:solidFill>
                  <a:srgbClr val="6B6B6B"/>
                </a:solidFill>
                <a:latin typeface="Helvetica Neue"/>
              </a:rPr>
              <a:t>when required, must be made of chemical-resistant material and cover the front of the body from mid-chest to the knees. It is a good idea to wear an apron whenever mixing or loading chemicals or cleaning spray equipment, even when not required on the pesticide label.</a:t>
            </a:r>
            <a:endParaRPr lang="en-US"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
            <a:extLst>
              <a:ext uri="{FF2B5EF4-FFF2-40B4-BE49-F238E27FC236}">
                <a16:creationId xmlns:a16="http://schemas.microsoft.com/office/drawing/2014/main" id="{BA459DAD-7F05-4702-B0C7-115B54ADECEE}"/>
              </a:ext>
            </a:extLst>
          </p:cNvPr>
          <p:cNvSpPr>
            <a:spLocks noChangeArrowheads="1"/>
          </p:cNvSpPr>
          <p:nvPr/>
        </p:nvSpPr>
        <p:spPr bwMode="auto">
          <a:xfrm>
            <a:off x="247651" y="647700"/>
            <a:ext cx="8896350"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latin typeface="Helvetica Neue"/>
              </a:rPr>
              <a:t>Coveralls</a:t>
            </a:r>
            <a:r>
              <a:rPr lang="en-US" altLang="en-US" dirty="0">
                <a:solidFill>
                  <a:srgbClr val="6B6B6B"/>
                </a:solidFill>
                <a:latin typeface="Helvetica Neue"/>
              </a:rPr>
              <a:t> are loose-fitting one- or two-piece garments that cover, at a minimum, the entire body except the head, neck, hands, and feet. The pesticide label may specify that the coveralls be worn over a layer of clothing. Most coveralls are made of fabric such as cotton or a cotton-polyester blend and are not chemical-resistant. There are laminated or coated materials that provide water resistance and protection from some solvents, but no US certification currently exists.</a:t>
            </a:r>
            <a:endParaRPr lang="en-US"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
            <a:extLst>
              <a:ext uri="{FF2B5EF4-FFF2-40B4-BE49-F238E27FC236}">
                <a16:creationId xmlns:a16="http://schemas.microsoft.com/office/drawing/2014/main" id="{705D7FC3-2AE9-4103-ACEA-82FDB0D9FCDD}"/>
              </a:ext>
            </a:extLst>
          </p:cNvPr>
          <p:cNvSpPr>
            <a:spLocks noChangeArrowheads="1"/>
          </p:cNvSpPr>
          <p:nvPr/>
        </p:nvSpPr>
        <p:spPr bwMode="auto">
          <a:xfrm>
            <a:off x="285750" y="561976"/>
            <a:ext cx="8858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latin typeface="Helvetica Neue"/>
              </a:rPr>
              <a:t>Eye protection</a:t>
            </a:r>
            <a:r>
              <a:rPr lang="en-US" altLang="en-US" dirty="0">
                <a:solidFill>
                  <a:srgbClr val="6B6B6B"/>
                </a:solidFill>
                <a:latin typeface="Helvetica Neue"/>
              </a:rPr>
              <a:t> requirements may be shielded safety glasses, goggles, a face shield, or a full-face respirator. Shielded safety glasses have a brow cover and side shields. Special goggles are needed when wearing a half-mask respirator or prescription glasses. Straps on eye protection equipment should be worn under any required protective headgear. There is an important difference between chemical goggles and ordinary safety goggles. Chemical goggles have a baffled airway that prevents a direct splash from getting inside the goggles. Ordinary safety goggles do not have this feature.</a:t>
            </a:r>
            <a:endParaRPr lang="en-US"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a:extLst>
              <a:ext uri="{FF2B5EF4-FFF2-40B4-BE49-F238E27FC236}">
                <a16:creationId xmlns:a16="http://schemas.microsoft.com/office/drawing/2014/main" id="{C2DF4550-71FF-48B3-892D-425E136057AE}"/>
              </a:ext>
            </a:extLst>
          </p:cNvPr>
          <p:cNvSpPr>
            <a:spLocks noChangeArrowheads="1"/>
          </p:cNvSpPr>
          <p:nvPr/>
        </p:nvSpPr>
        <p:spPr bwMode="auto">
          <a:xfrm>
            <a:off x="381001" y="571501"/>
            <a:ext cx="8866188"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latin typeface="Helvetica Neue"/>
              </a:rPr>
              <a:t>Footwear</a:t>
            </a:r>
            <a:r>
              <a:rPr lang="en-US" altLang="en-US" dirty="0">
                <a:solidFill>
                  <a:srgbClr val="6B6B6B"/>
                </a:solidFill>
                <a:latin typeface="Helvetica Neue"/>
              </a:rPr>
              <a:t> includes waterproof boots, or chemical-resistant boots or shoe coverings, worn over regular shoes or boots. Ensure that the footwear chosen will not absorb the spray. Always wear the pant legs </a:t>
            </a:r>
            <a:r>
              <a:rPr lang="en-US" altLang="en-US" b="1" i="1" dirty="0">
                <a:solidFill>
                  <a:srgbClr val="6B6B6B"/>
                </a:solidFill>
                <a:latin typeface="Helvetica Neue"/>
              </a:rPr>
              <a:t>outside</a:t>
            </a:r>
            <a:r>
              <a:rPr lang="en-US" altLang="en-US" dirty="0">
                <a:solidFill>
                  <a:srgbClr val="6B6B6B"/>
                </a:solidFill>
                <a:latin typeface="Helvetica Neue"/>
              </a:rPr>
              <a:t> the footwear to prevent spray from running down the leg into the footwear. Duct tape can be used to temporarily seal the area where boots meet the pants. Exposed footwear should be cleaned after each day’s use, and never worn indoors.</a:t>
            </a:r>
            <a:endParaRPr lang="en-US"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
            <a:extLst>
              <a:ext uri="{FF2B5EF4-FFF2-40B4-BE49-F238E27FC236}">
                <a16:creationId xmlns:a16="http://schemas.microsoft.com/office/drawing/2014/main" id="{25D22C37-4044-4440-B843-B660592CFA64}"/>
              </a:ext>
            </a:extLst>
          </p:cNvPr>
          <p:cNvSpPr>
            <a:spLocks noChangeArrowheads="1"/>
          </p:cNvSpPr>
          <p:nvPr/>
        </p:nvSpPr>
        <p:spPr bwMode="auto">
          <a:xfrm>
            <a:off x="342900" y="371475"/>
            <a:ext cx="8913813"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latin typeface="Helvetica Neue"/>
              </a:rPr>
              <a:t>Glove(s)</a:t>
            </a:r>
            <a:r>
              <a:rPr lang="en-US" altLang="en-US" dirty="0">
                <a:latin typeface="Helvetica Neue"/>
              </a:rPr>
              <a:t> </a:t>
            </a:r>
            <a:r>
              <a:rPr lang="en-US" altLang="en-US" dirty="0">
                <a:solidFill>
                  <a:srgbClr val="6B6B6B"/>
                </a:solidFill>
                <a:latin typeface="Helvetica Neue"/>
              </a:rPr>
              <a:t>materials differ in their protective ability and the length of time they are protective after contact with the specific pesticide. The level of protection also varies depending on whether diluted sprays, concentrated product splashes, granules, or powders contact the gloves.</a:t>
            </a:r>
          </a:p>
          <a:p>
            <a:pPr eaLnBrk="1" hangingPunct="1"/>
            <a:r>
              <a:rPr lang="en-US" altLang="en-US" dirty="0">
                <a:solidFill>
                  <a:srgbClr val="6B6B6B"/>
                </a:solidFill>
                <a:latin typeface="Helvetica Neue"/>
              </a:rPr>
              <a:t>Pay careful attention to the glove types specified on the pesticide label. Some of the more common types of chemical-resistant gloves are made of nitrile, neoprene, and butyl rubber. Waterproof gloves are highly protective only for dry and water-based formulations. </a:t>
            </a:r>
            <a:r>
              <a:rPr lang="en-US" altLang="en-US" b="1" i="1" dirty="0">
                <a:solidFill>
                  <a:srgbClr val="6B6B6B"/>
                </a:solidFill>
                <a:latin typeface="Helvetica Neue"/>
              </a:rPr>
              <a:t>Pesticide labels will usually list “examples” of suitable glove types.</a:t>
            </a:r>
            <a:endParaRPr lang="en-US" altLang="en-US" dirty="0">
              <a:solidFill>
                <a:srgbClr val="6B6B6B"/>
              </a:solidFill>
              <a:latin typeface="Helvetica Neue"/>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
            <a:extLst>
              <a:ext uri="{FF2B5EF4-FFF2-40B4-BE49-F238E27FC236}">
                <a16:creationId xmlns:a16="http://schemas.microsoft.com/office/drawing/2014/main" id="{0ECAD711-51B8-4F86-B38B-9E2B47B04369}"/>
              </a:ext>
            </a:extLst>
          </p:cNvPr>
          <p:cNvSpPr>
            <a:spLocks noChangeArrowheads="1"/>
          </p:cNvSpPr>
          <p:nvPr/>
        </p:nvSpPr>
        <p:spPr bwMode="auto">
          <a:xfrm>
            <a:off x="352425" y="276225"/>
            <a:ext cx="879157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latin typeface="Helvetica Neue"/>
              </a:rPr>
              <a:t>Headgear</a:t>
            </a:r>
            <a:r>
              <a:rPr lang="en-US" altLang="en-US" dirty="0">
                <a:solidFill>
                  <a:srgbClr val="6B6B6B"/>
                </a:solidFill>
                <a:latin typeface="Helvetica Neue"/>
              </a:rPr>
              <a:t> includes chemical-resistant hoods and chemical-resistant hats with a wide brim. Some labels require headgear – ensure that the headgear chosen will not absorb the spray.</a:t>
            </a: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220" name="TextBox 1">
            <a:extLst>
              <a:ext uri="{FF2B5EF4-FFF2-40B4-BE49-F238E27FC236}">
                <a16:creationId xmlns:a16="http://schemas.microsoft.com/office/drawing/2014/main" id="{0605BE78-C5D2-43A6-A92C-8892E24E7E5F}"/>
              </a:ext>
            </a:extLst>
          </p:cNvPr>
          <p:cNvGraphicFramePr/>
          <p:nvPr>
            <p:extLst>
              <p:ext uri="{D42A27DB-BD31-4B8C-83A1-F6EECF244321}">
                <p14:modId xmlns:p14="http://schemas.microsoft.com/office/powerpoint/2010/main" val="2958213741"/>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
            <a:extLst>
              <a:ext uri="{FF2B5EF4-FFF2-40B4-BE49-F238E27FC236}">
                <a16:creationId xmlns:a16="http://schemas.microsoft.com/office/drawing/2014/main" id="{311DD01E-AB4C-4E63-8159-8A15A0FEF5F6}"/>
              </a:ext>
            </a:extLst>
          </p:cNvPr>
          <p:cNvSpPr>
            <a:spLocks noChangeArrowheads="1"/>
          </p:cNvSpPr>
          <p:nvPr/>
        </p:nvSpPr>
        <p:spPr bwMode="auto">
          <a:xfrm>
            <a:off x="219075" y="514351"/>
            <a:ext cx="8924925"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latin typeface="Helvetica Neue"/>
              </a:rPr>
              <a:t>Respirator</a:t>
            </a:r>
            <a:r>
              <a:rPr lang="en-US" altLang="en-US" sz="2800" dirty="0">
                <a:solidFill>
                  <a:srgbClr val="6B6B6B"/>
                </a:solidFill>
                <a:latin typeface="Helvetica Neue"/>
              </a:rPr>
              <a:t> </a:t>
            </a:r>
            <a:r>
              <a:rPr lang="en-US" altLang="en-US" dirty="0">
                <a:solidFill>
                  <a:srgbClr val="6B6B6B"/>
                </a:solidFill>
                <a:latin typeface="Helvetica Neue"/>
              </a:rPr>
              <a:t>requirements on pesticide labels are very specific when required for pesticide handling tasks. Use only respirators approved by the National Institute for Occupational Safety and Health (NIOSH). See the </a:t>
            </a:r>
            <a:r>
              <a:rPr lang="en-US" altLang="en-US" dirty="0">
                <a:solidFill>
                  <a:srgbClr val="1FA67A"/>
                </a:solidFill>
                <a:latin typeface="Helvetica Neue"/>
                <a:hlinkClick r:id="rId2"/>
              </a:rPr>
              <a:t>OSHA Respiratory Protection Regulation (29 CFR)</a:t>
            </a:r>
            <a:r>
              <a:rPr lang="en-US" altLang="en-US" dirty="0">
                <a:solidFill>
                  <a:srgbClr val="6B6B6B"/>
                </a:solidFill>
                <a:latin typeface="Helvetica Neue"/>
              </a:rPr>
              <a:t>.</a:t>
            </a:r>
          </a:p>
          <a:p>
            <a:pPr eaLnBrk="1" hangingPunct="1"/>
            <a:r>
              <a:rPr lang="en-US" altLang="en-US" dirty="0">
                <a:solidFill>
                  <a:srgbClr val="6B6B6B"/>
                </a:solidFill>
                <a:latin typeface="Helvetica Neue"/>
              </a:rPr>
              <a:t>If you are required by the pesticide label to use a respirator an initial medical evaluation is also required by law.</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
            <a:extLst>
              <a:ext uri="{FF2B5EF4-FFF2-40B4-BE49-F238E27FC236}">
                <a16:creationId xmlns:a16="http://schemas.microsoft.com/office/drawing/2014/main" id="{8D5B7626-2DAC-4F3D-BD96-847F6246CE81}"/>
              </a:ext>
            </a:extLst>
          </p:cNvPr>
          <p:cNvSpPr>
            <a:spLocks noChangeArrowheads="1"/>
          </p:cNvSpPr>
          <p:nvPr/>
        </p:nvSpPr>
        <p:spPr bwMode="auto">
          <a:xfrm>
            <a:off x="528638" y="1555750"/>
            <a:ext cx="861536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marL="285750" indent="-285750" eaLnBrk="1" hangingPunct="1">
              <a:buFont typeface="Arial" panose="020B0604020202020204" pitchFamily="34" charset="0"/>
              <a:buChar char="•"/>
            </a:pPr>
            <a:r>
              <a:rPr lang="en-US" altLang="en-US" dirty="0">
                <a:solidFill>
                  <a:srgbClr val="6B6B6B"/>
                </a:solidFill>
                <a:latin typeface="Helvetica Neue"/>
              </a:rPr>
              <a:t>Self-contained, canister and cartridge style respirators require a tight seal to the face and must be </a:t>
            </a:r>
            <a:r>
              <a:rPr lang="en-US" altLang="en-US" b="1" i="1" dirty="0">
                <a:solidFill>
                  <a:srgbClr val="1FA67A"/>
                </a:solidFill>
                <a:latin typeface="Helvetica Neue"/>
                <a:hlinkClick r:id="rId2"/>
              </a:rPr>
              <a:t>fit tested</a:t>
            </a:r>
            <a:r>
              <a:rPr lang="en-US" altLang="en-US" dirty="0">
                <a:solidFill>
                  <a:srgbClr val="6B6B6B"/>
                </a:solidFill>
                <a:latin typeface="Helvetica Neue"/>
              </a:rPr>
              <a:t> before use. Fit testing is also required annually, </a:t>
            </a:r>
            <a:r>
              <a:rPr lang="en-US" altLang="en-US" b="1" i="1" dirty="0">
                <a:solidFill>
                  <a:srgbClr val="6B6B6B"/>
                </a:solidFill>
                <a:latin typeface="Helvetica Neue"/>
              </a:rPr>
              <a:t>or</a:t>
            </a:r>
            <a:r>
              <a:rPr lang="en-US" altLang="en-US" dirty="0">
                <a:solidFill>
                  <a:srgbClr val="6B6B6B"/>
                </a:solidFill>
                <a:latin typeface="Helvetica Neue"/>
              </a:rPr>
              <a:t> when the type of respirator changes, </a:t>
            </a:r>
            <a:r>
              <a:rPr lang="en-US" altLang="en-US" b="1" i="1" dirty="0">
                <a:solidFill>
                  <a:srgbClr val="6B6B6B"/>
                </a:solidFill>
                <a:latin typeface="Helvetica Neue"/>
              </a:rPr>
              <a:t>or </a:t>
            </a:r>
            <a:r>
              <a:rPr lang="en-US" altLang="en-US" dirty="0">
                <a:solidFill>
                  <a:srgbClr val="6B6B6B"/>
                </a:solidFill>
                <a:latin typeface="Helvetica Neue"/>
              </a:rPr>
              <a:t>when there are significant changes in weight or facial features.</a:t>
            </a:r>
          </a:p>
          <a:p>
            <a:pPr eaLnBrk="1" hangingPunct="1"/>
            <a:endParaRPr lang="en-US" altLang="en-US" b="1" dirty="0">
              <a:solidFill>
                <a:srgbClr val="6B6B6B"/>
              </a:solidFill>
              <a:latin typeface="Helvetica Neue"/>
            </a:endParaRPr>
          </a:p>
          <a:p>
            <a:pPr marL="285750" indent="-285750" eaLnBrk="1" hangingPunct="1">
              <a:buFont typeface="Arial" panose="020B0604020202020204" pitchFamily="34" charset="0"/>
              <a:buChar char="•"/>
            </a:pPr>
            <a:r>
              <a:rPr lang="en-US" altLang="en-US" b="1" dirty="0">
                <a:solidFill>
                  <a:srgbClr val="6B6B6B"/>
                </a:solidFill>
                <a:latin typeface="Helvetica Neue"/>
              </a:rPr>
              <a:t>Only a trained person or safety professional should conduct the fit testing,</a:t>
            </a:r>
            <a:r>
              <a:rPr lang="en-US" altLang="en-US" dirty="0">
                <a:solidFill>
                  <a:srgbClr val="6B6B6B"/>
                </a:solidFill>
                <a:latin typeface="Helvetica Neue"/>
              </a:rPr>
              <a:t> according to the instructions included with the respirator or other fit test protocols specific to the model. Tight-sealing respirators cannot be worn by persons having facial hair (such as beards), jewelry, or other obstructions where the respirator contacts the face.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
            <a:extLst>
              <a:ext uri="{FF2B5EF4-FFF2-40B4-BE49-F238E27FC236}">
                <a16:creationId xmlns:a16="http://schemas.microsoft.com/office/drawing/2014/main" id="{057091B0-5B06-4400-B02B-90558E2B219A}"/>
              </a:ext>
            </a:extLst>
          </p:cNvPr>
          <p:cNvSpPr>
            <a:spLocks noChangeArrowheads="1"/>
          </p:cNvSpPr>
          <p:nvPr/>
        </p:nvSpPr>
        <p:spPr bwMode="auto">
          <a:xfrm>
            <a:off x="357188" y="471488"/>
            <a:ext cx="8748712"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800" b="1" dirty="0">
                <a:latin typeface="Helvetica Neue"/>
              </a:rPr>
              <a:t>A respirator </a:t>
            </a:r>
            <a:r>
              <a:rPr lang="en-US" altLang="en-US" sz="2800" b="1" i="1" dirty="0">
                <a:latin typeface="Helvetica Neue"/>
                <a:hlinkClick r:id="rId2">
                  <a:extLst>
                    <a:ext uri="{A12FA001-AC4F-418D-AE19-62706E023703}">
                      <ahyp:hlinkClr xmlns:ahyp="http://schemas.microsoft.com/office/drawing/2018/hyperlinkcolor" xmlns="" val="tx"/>
                    </a:ext>
                  </a:extLst>
                </a:hlinkClick>
              </a:rPr>
              <a:t>seal check</a:t>
            </a:r>
            <a:r>
              <a:rPr lang="en-US" altLang="en-US" sz="2800" b="1" dirty="0">
                <a:solidFill>
                  <a:srgbClr val="6B6B6B"/>
                </a:solidFill>
                <a:latin typeface="Helvetica Neue"/>
              </a:rPr>
              <a:t> </a:t>
            </a:r>
            <a:r>
              <a:rPr lang="en-US" altLang="en-US" dirty="0">
                <a:solidFill>
                  <a:srgbClr val="6B6B6B"/>
                </a:solidFill>
                <a:latin typeface="Helvetica Neue"/>
              </a:rPr>
              <a:t>(also known as a pressure check or fit check) is a very different procedure than a fit test. A seal check determines the effectiveness of the seal between the respirator and the skin, and must be done EVERY time the respirator is worn. Follow the PPE instructions to conduct a proper seal check.</a:t>
            </a:r>
          </a:p>
          <a:p>
            <a:pPr eaLnBrk="1" hangingPunct="1"/>
            <a:r>
              <a:rPr lang="en-US" altLang="en-US" dirty="0">
                <a:solidFill>
                  <a:srgbClr val="6B6B6B"/>
                </a:solidFill>
                <a:latin typeface="Helvetica Neue"/>
              </a:rPr>
              <a:t>Replace filters, canisters, cartridges, etc. according to the pesticide label or PPE instructions (whichever is more frequent), </a:t>
            </a:r>
            <a:r>
              <a:rPr lang="en-US" altLang="en-US" b="1" i="1" dirty="0">
                <a:solidFill>
                  <a:srgbClr val="6B6B6B"/>
                </a:solidFill>
                <a:latin typeface="Helvetica Neue"/>
              </a:rPr>
              <a:t>and </a:t>
            </a:r>
            <a:r>
              <a:rPr lang="en-US" altLang="en-US" dirty="0">
                <a:solidFill>
                  <a:srgbClr val="6B6B6B"/>
                </a:solidFill>
                <a:latin typeface="Helvetica Neue"/>
              </a:rPr>
              <a:t>whenever there is equipment damage, breathing resistance, odor, taste, irritation, or soiling. Following the PPE instructions for replacement is critical, because other indicators are not always dependable. For example, the ability to detect an odor depends on the product, the person, and the weather conditions, and the mere presence of an odor does not indicate that harm can result.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
            <a:extLst>
              <a:ext uri="{FF2B5EF4-FFF2-40B4-BE49-F238E27FC236}">
                <a16:creationId xmlns:a16="http://schemas.microsoft.com/office/drawing/2014/main" id="{801B6F87-3E31-4033-839E-3BE08E696121}"/>
              </a:ext>
            </a:extLst>
          </p:cNvPr>
          <p:cNvSpPr>
            <a:spLocks noChangeArrowheads="1"/>
          </p:cNvSpPr>
          <p:nvPr/>
        </p:nvSpPr>
        <p:spPr bwMode="auto">
          <a:xfrm>
            <a:off x="584200" y="2413000"/>
            <a:ext cx="10086975"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2400"/>
              <a:t>Additional Resources</a:t>
            </a:r>
          </a:p>
          <a:p>
            <a:pPr eaLnBrk="1" hangingPunct="1"/>
            <a:endParaRPr lang="en-US" altLang="en-US" sz="2400"/>
          </a:p>
          <a:p>
            <a:pPr eaLnBrk="1" hangingPunct="1"/>
            <a:r>
              <a:rPr lang="en-US" altLang="en-US"/>
              <a:t>University of Florida, http://schoolipm.ifas.ufl.edu </a:t>
            </a:r>
          </a:p>
          <a:p>
            <a:pPr eaLnBrk="1" hangingPunct="1"/>
            <a:endParaRPr lang="en-US" altLang="en-US"/>
          </a:p>
          <a:p>
            <a:pPr eaLnBrk="1" hangingPunct="1"/>
            <a:r>
              <a:rPr lang="en-US" altLang="en-US"/>
              <a:t>U.S. EPA http://www.epa.gov/pesticides/ipm/index.htm </a:t>
            </a:r>
          </a:p>
          <a:p>
            <a:pPr eaLnBrk="1" hangingPunct="1"/>
            <a:endParaRPr lang="en-US" altLang="en-US"/>
          </a:p>
          <a:p>
            <a:pPr eaLnBrk="1" hangingPunct="1"/>
            <a:r>
              <a:rPr lang="en-US" altLang="en-US"/>
              <a:t>Center for Disease Control, Pictorial Keys http://www.cdc.gov/nceh/ehs/Pictorial_Keys.htm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244" name="TextBox 1">
            <a:extLst>
              <a:ext uri="{FF2B5EF4-FFF2-40B4-BE49-F238E27FC236}">
                <a16:creationId xmlns:a16="http://schemas.microsoft.com/office/drawing/2014/main" id="{2D254F3E-4519-4250-BE9A-512AC34A7DE3}"/>
              </a:ext>
            </a:extLst>
          </p:cNvPr>
          <p:cNvGraphicFramePr/>
          <p:nvPr>
            <p:extLst>
              <p:ext uri="{D42A27DB-BD31-4B8C-83A1-F6EECF244321}">
                <p14:modId xmlns:p14="http://schemas.microsoft.com/office/powerpoint/2010/main" val="3888556626"/>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268" name="TextBox 1">
            <a:extLst>
              <a:ext uri="{FF2B5EF4-FFF2-40B4-BE49-F238E27FC236}">
                <a16:creationId xmlns:a16="http://schemas.microsoft.com/office/drawing/2014/main" id="{D0844E8C-398F-46B5-AEA5-2D9DF2942BDD}"/>
              </a:ext>
            </a:extLst>
          </p:cNvPr>
          <p:cNvGraphicFramePr/>
          <p:nvPr>
            <p:extLst>
              <p:ext uri="{D42A27DB-BD31-4B8C-83A1-F6EECF244321}">
                <p14:modId xmlns:p14="http://schemas.microsoft.com/office/powerpoint/2010/main" val="853751341"/>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292" name="TextBox 1">
            <a:extLst>
              <a:ext uri="{FF2B5EF4-FFF2-40B4-BE49-F238E27FC236}">
                <a16:creationId xmlns:a16="http://schemas.microsoft.com/office/drawing/2014/main" id="{19950922-8A35-4BB6-AC55-D169105097B5}"/>
              </a:ext>
            </a:extLst>
          </p:cNvPr>
          <p:cNvGraphicFramePr/>
          <p:nvPr>
            <p:extLst>
              <p:ext uri="{D42A27DB-BD31-4B8C-83A1-F6EECF244321}">
                <p14:modId xmlns:p14="http://schemas.microsoft.com/office/powerpoint/2010/main" val="1980295014"/>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D920209C-E85B-4D6F-A56F-724F5ADA811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a16="http://schemas.microsoft.com/office/drawing/2014/main" id="{9125522E-1DFD-4F78-912B-B922A2D39DA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FDA72C10-FE9D-49B3-80CB-A7EE8BCB38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62F41804-A347-47E3-8BD8-BD00CF2F64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7969643D-8B71-434D-A235-68CB241F9D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DF15C24A-4BCF-47C0-B2FA-76A0EF338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88" name="Straight Connector 87">
              <a:extLst>
                <a:ext uri="{FF2B5EF4-FFF2-40B4-BE49-F238E27FC236}">
                  <a16:creationId xmlns:a16="http://schemas.microsoft.com/office/drawing/2014/main"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8" name="Rectangle 97">
            <a:extLst>
              <a:ext uri="{FF2B5EF4-FFF2-40B4-BE49-F238E27FC236}">
                <a16:creationId xmlns:a16="http://schemas.microsoft.com/office/drawing/2014/main"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316" name="TextBox 1">
            <a:extLst>
              <a:ext uri="{FF2B5EF4-FFF2-40B4-BE49-F238E27FC236}">
                <a16:creationId xmlns:a16="http://schemas.microsoft.com/office/drawing/2014/main" id="{C2C41161-6F99-4EF1-AF4A-11CADC89CC62}"/>
              </a:ext>
            </a:extLst>
          </p:cNvPr>
          <p:cNvGraphicFramePr/>
          <p:nvPr>
            <p:extLst>
              <p:ext uri="{D42A27DB-BD31-4B8C-83A1-F6EECF244321}">
                <p14:modId xmlns:p14="http://schemas.microsoft.com/office/powerpoint/2010/main" val="1184969594"/>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45</TotalTime>
  <Words>3840</Words>
  <Application>Microsoft Office PowerPoint</Application>
  <PresentationFormat>Widescreen</PresentationFormat>
  <Paragraphs>184</Paragraphs>
  <Slides>53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Arial</vt:lpstr>
      <vt:lpstr>Helvetica Neue</vt:lpstr>
      <vt:lpstr>inherit</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GUAY, RENEE</dc:creator>
  <cp:lastModifiedBy>Caroline Polydore-Simon</cp:lastModifiedBy>
  <cp:revision>5</cp:revision>
  <dcterms:created xsi:type="dcterms:W3CDTF">2019-09-03T14:09:30Z</dcterms:created>
  <dcterms:modified xsi:type="dcterms:W3CDTF">2019-09-27T17:23:26Z</dcterms:modified>
</cp:coreProperties>
</file>